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81" r:id="rId6"/>
    <p:sldId id="262" r:id="rId7"/>
    <p:sldId id="260" r:id="rId8"/>
    <p:sldId id="270" r:id="rId9"/>
    <p:sldId id="263" r:id="rId10"/>
    <p:sldId id="269" r:id="rId11"/>
    <p:sldId id="264" r:id="rId12"/>
    <p:sldId id="268" r:id="rId13"/>
    <p:sldId id="265" r:id="rId14"/>
    <p:sldId id="266" r:id="rId15"/>
    <p:sldId id="271" r:id="rId16"/>
    <p:sldId id="267" r:id="rId17"/>
    <p:sldId id="272" r:id="rId18"/>
    <p:sldId id="274" r:id="rId19"/>
    <p:sldId id="275" r:id="rId20"/>
    <p:sldId id="278" r:id="rId21"/>
    <p:sldId id="277" r:id="rId22"/>
    <p:sldId id="276" r:id="rId23"/>
    <p:sldId id="279" r:id="rId2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5" autoAdjust="0"/>
    <p:restoredTop sz="79302" autoAdjust="0"/>
  </p:normalViewPr>
  <p:slideViewPr>
    <p:cSldViewPr showGuides="1">
      <p:cViewPr>
        <p:scale>
          <a:sx n="100" d="100"/>
          <a:sy n="100" d="100"/>
        </p:scale>
        <p:origin x="-998" y="6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3177" tIns="46589" rIns="93177" bIns="46589" rtlCol="0"/>
          <a:lstStyle>
            <a:lvl1pPr algn="r">
              <a:defRPr sz="1200"/>
            </a:lvl1pPr>
          </a:lstStyle>
          <a:p>
            <a:fld id="{3BFDDC8B-934D-4687-93AB-593489325129}" type="datetimeFigureOut">
              <a:rPr lang="en-US" smtClean="0"/>
              <a:t>12/3/2015</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3177" tIns="46589" rIns="93177" bIns="46589" rtlCol="0" anchor="b"/>
          <a:lstStyle>
            <a:lvl1pPr algn="r">
              <a:defRPr sz="1200"/>
            </a:lvl1pPr>
          </a:lstStyle>
          <a:p>
            <a:fld id="{68DC12F9-B6DD-4AD3-8A1E-10E19026474C}" type="slidenum">
              <a:rPr lang="en-US" smtClean="0"/>
              <a:t>‹#›</a:t>
            </a:fld>
            <a:endParaRPr lang="en-US"/>
          </a:p>
        </p:txBody>
      </p:sp>
    </p:spTree>
    <p:extLst>
      <p:ext uri="{BB962C8B-B14F-4D97-AF65-F5344CB8AC3E}">
        <p14:creationId xmlns:p14="http://schemas.microsoft.com/office/powerpoint/2010/main" val="66505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a:t>
            </a:fld>
            <a:endParaRPr lang="en-US"/>
          </a:p>
        </p:txBody>
      </p:sp>
    </p:spTree>
    <p:extLst>
      <p:ext uri="{BB962C8B-B14F-4D97-AF65-F5344CB8AC3E}">
        <p14:creationId xmlns:p14="http://schemas.microsoft.com/office/powerpoint/2010/main" val="4006075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smtClean="0"/>
              <a:t>I believe Tsai Shen (</a:t>
            </a:r>
            <a:r>
              <a:rPr lang="en-US" dirty="0" err="1" smtClean="0"/>
              <a:t>Cai</a:t>
            </a:r>
            <a:r>
              <a:rPr lang="en-US" dirty="0" smtClean="0"/>
              <a:t> Shen) is god/old man usually associated with Olive Lake</a:t>
            </a:r>
            <a:r>
              <a:rPr lang="en-US" baseline="0" dirty="0" smtClean="0"/>
              <a:t> story.  Many versions refer to either Old Man of the West, or Wise Old Man of Kunlun Mountains (in the west). Quest is usually to ask, “why so poor?”  </a:t>
            </a:r>
            <a:r>
              <a:rPr lang="en-US" baseline="0" dirty="0" err="1" smtClean="0"/>
              <a:t>Minli</a:t>
            </a:r>
            <a:r>
              <a:rPr lang="en-US" baseline="0" dirty="0" smtClean="0"/>
              <a:t> says, “When I come back, we will be able to fill our house with gold and jade, (31).  Seems reasonable that this question be directed to god of wealth.</a:t>
            </a:r>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10</a:t>
            </a:fld>
            <a:endParaRPr lang="en-US"/>
          </a:p>
        </p:txBody>
      </p:sp>
    </p:spTree>
    <p:extLst>
      <p:ext uri="{BB962C8B-B14F-4D97-AF65-F5344CB8AC3E}">
        <p14:creationId xmlns:p14="http://schemas.microsoft.com/office/powerpoint/2010/main" val="165114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smtClean="0"/>
              <a:t>Traditional story about fate, marriage, violent, cannot escape destiny.  Grace Lin’s original story, written years before </a:t>
            </a:r>
            <a:r>
              <a:rPr lang="en-US" dirty="0" err="1" smtClean="0"/>
              <a:t>WtMMtM</a:t>
            </a:r>
            <a:r>
              <a:rPr lang="en-US" dirty="0" smtClean="0"/>
              <a:t>, is kinder, explains</a:t>
            </a:r>
            <a:r>
              <a:rPr lang="en-US" baseline="0" dirty="0" smtClean="0"/>
              <a:t> that adopted baby and adoptive parents connected at birth by Book of Life.  Story as told in </a:t>
            </a:r>
            <a:r>
              <a:rPr lang="en-US" baseline="0" dirty="0" err="1" smtClean="0"/>
              <a:t>WtMMtM</a:t>
            </a:r>
            <a:r>
              <a:rPr lang="en-US" baseline="0" dirty="0" smtClean="0"/>
              <a:t> blends both.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Story of Old Man of the Moon (p18-24) introduces character of Magistrate Tiger, who takes on role of man in story who tries to avoid marriage fate has decreed for his son. Son/husband is innocent, it is his father who tries to avoid fate. Makes it easier to accept marriage than in Ed Young’s version.  How can wife feel reconciled to marriage to man who tried to kill her?</a:t>
            </a:r>
          </a:p>
          <a:p>
            <a:endParaRPr lang="en-US" baseline="0" dirty="0" smtClean="0"/>
          </a:p>
          <a:p>
            <a:r>
              <a:rPr lang="en-US" dirty="0" smtClean="0"/>
              <a:t>An </a:t>
            </a:r>
            <a:r>
              <a:rPr lang="en-US" dirty="0"/>
              <a:t>ancient Chinese belief that a</a:t>
            </a:r>
            <a:r>
              <a:rPr lang="en-US" baseline="0" dirty="0" smtClean="0"/>
              <a:t>n invisible, unbreakable red thread connects all those who are destined to be together. Yue Lao is god pictured with red threads, god of matrimony, one of gods of destiny. Also known as Old Man of the Moon. Literally (Chinese: </a:t>
            </a:r>
            <a:r>
              <a:rPr lang="en-US" baseline="0" dirty="0" err="1" smtClean="0"/>
              <a:t>月下老人</a:t>
            </a:r>
            <a:r>
              <a:rPr lang="en-US" baseline="0" dirty="0" smtClean="0"/>
              <a:t>; pinyin: </a:t>
            </a:r>
            <a:r>
              <a:rPr lang="en-US" baseline="0" dirty="0" err="1" smtClean="0"/>
              <a:t>Yuè</a:t>
            </a:r>
            <a:r>
              <a:rPr lang="en-US" baseline="0" dirty="0" smtClean="0"/>
              <a:t> </a:t>
            </a:r>
            <a:r>
              <a:rPr lang="en-US" baseline="0" dirty="0" err="1" smtClean="0"/>
              <a:t>Xià</a:t>
            </a:r>
            <a:r>
              <a:rPr lang="en-US" baseline="0" dirty="0" smtClean="0"/>
              <a:t> </a:t>
            </a:r>
            <a:r>
              <a:rPr lang="en-US" baseline="0" dirty="0" err="1" smtClean="0"/>
              <a:t>Lǎorén</a:t>
            </a:r>
            <a:r>
              <a:rPr lang="en-US" baseline="0" dirty="0" smtClean="0"/>
              <a:t>; "old man under the moon").</a:t>
            </a:r>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11</a:t>
            </a:fld>
            <a:endParaRPr lang="en-US"/>
          </a:p>
        </p:txBody>
      </p:sp>
    </p:spTree>
    <p:extLst>
      <p:ext uri="{BB962C8B-B14F-4D97-AF65-F5344CB8AC3E}">
        <p14:creationId xmlns:p14="http://schemas.microsoft.com/office/powerpoint/2010/main" val="19903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smtClean="0"/>
              <a:t>Familiar</a:t>
            </a:r>
            <a:r>
              <a:rPr lang="en-US" baseline="0" dirty="0" smtClean="0"/>
              <a:t> figure, large head, carries peach (symbol of immortality). B</a:t>
            </a:r>
            <a:r>
              <a:rPr lang="en-US" dirty="0" smtClean="0"/>
              <a:t>ased on </a:t>
            </a:r>
            <a:r>
              <a:rPr lang="en-US" dirty="0" err="1" smtClean="0"/>
              <a:t>trad</a:t>
            </a:r>
            <a:r>
              <a:rPr lang="en-US" dirty="0" smtClean="0"/>
              <a:t> story, often told</a:t>
            </a:r>
            <a:r>
              <a:rPr lang="en-US" baseline="0" dirty="0" smtClean="0"/>
              <a:t> of </a:t>
            </a:r>
            <a:r>
              <a:rPr lang="en-US" baseline="0" dirty="0" err="1" smtClean="0"/>
              <a:t>Shou</a:t>
            </a:r>
            <a:r>
              <a:rPr lang="en-US" baseline="0" dirty="0" smtClean="0"/>
              <a:t> Xing, about young man who changes destined death, </a:t>
            </a:r>
            <a:r>
              <a:rPr lang="en-US" dirty="0" smtClean="0"/>
              <a:t>usually changed from 19 to 91</a:t>
            </a:r>
            <a:r>
              <a:rPr lang="en-US" baseline="0" dirty="0" smtClean="0"/>
              <a:t>.  Grace Lin fleshes it out, gives more detail, uses to support her narrative.   Fish seller says, “Even fates written in the Book of Fortune can be changed. How can anything be impossible?” (67).  Red threads story suggests Fate cannot be changed, but goldfish man is able to change his own fortune.  </a:t>
            </a:r>
            <a:r>
              <a:rPr lang="en-US" b="1" baseline="0" dirty="0" smtClean="0"/>
              <a:t>Why is it possible now, but not then?  What is different? </a:t>
            </a:r>
            <a:r>
              <a:rPr lang="en-US" baseline="0" dirty="0" smtClean="0"/>
              <a:t>Kindness, not violence, arrogance.  </a:t>
            </a:r>
            <a:r>
              <a:rPr lang="en-US" baseline="0" dirty="0" err="1" smtClean="0"/>
              <a:t>Shou</a:t>
            </a:r>
            <a:r>
              <a:rPr lang="en-US" baseline="0" dirty="0" smtClean="0"/>
              <a:t> Xing becomes indebted to young man by eating his food (66), but no attempt to COMPEL change of fate.</a:t>
            </a:r>
          </a:p>
          <a:p>
            <a:endParaRPr lang="en-US" baseline="0" dirty="0" smtClean="0"/>
          </a:p>
          <a:p>
            <a:r>
              <a:rPr lang="en-US" baseline="0" dirty="0" err="1" smtClean="0"/>
              <a:t>Shou</a:t>
            </a:r>
            <a:r>
              <a:rPr lang="en-US" baseline="0" dirty="0" smtClean="0"/>
              <a:t> Xing also known as God of the South Pole. </a:t>
            </a:r>
            <a:r>
              <a:rPr lang="en-US" baseline="0" dirty="0" err="1" smtClean="0"/>
              <a:t>Trad</a:t>
            </a:r>
            <a:r>
              <a:rPr lang="en-US" baseline="0" dirty="0" smtClean="0"/>
              <a:t> story features two gods, God of the North Pole, who determines birth, and God of the South Pole, who determines death.</a:t>
            </a:r>
          </a:p>
          <a:p>
            <a:endParaRPr lang="en-US" baseline="0" dirty="0" smtClean="0"/>
          </a:p>
          <a:p>
            <a:r>
              <a:rPr lang="en-US" baseline="0" dirty="0" smtClean="0"/>
              <a:t>Both Yue Lao and </a:t>
            </a:r>
            <a:r>
              <a:rPr lang="en-US" baseline="0" dirty="0" err="1" smtClean="0"/>
              <a:t>Shou</a:t>
            </a:r>
            <a:r>
              <a:rPr lang="en-US" baseline="0" dirty="0" smtClean="0"/>
              <a:t> Xing have Book of Fortune.</a:t>
            </a:r>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12</a:t>
            </a:fld>
            <a:endParaRPr lang="en-US"/>
          </a:p>
        </p:txBody>
      </p:sp>
    </p:spTree>
    <p:extLst>
      <p:ext uri="{BB962C8B-B14F-4D97-AF65-F5344CB8AC3E}">
        <p14:creationId xmlns:p14="http://schemas.microsoft.com/office/powerpoint/2010/main" val="258191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13</a:t>
            </a:fld>
            <a:endParaRPr lang="en-US"/>
          </a:p>
        </p:txBody>
      </p:sp>
    </p:spTree>
    <p:extLst>
      <p:ext uri="{BB962C8B-B14F-4D97-AF65-F5344CB8AC3E}">
        <p14:creationId xmlns:p14="http://schemas.microsoft.com/office/powerpoint/2010/main" val="131439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smtClean="0"/>
              <a:t>Aside: has anyone noticed a resemblance to a familiar American story?  Definite parallels to Wizard of Oz.  Do you see any connections?  Baum used folkloric motifs, including “magic helpers” in writing his original “American fairy tale.”  Grace Lin in various interviews acknowledges</a:t>
            </a:r>
            <a:r>
              <a:rPr lang="en-US" baseline="0" dirty="0" smtClean="0"/>
              <a:t> similarities </a:t>
            </a:r>
            <a:r>
              <a:rPr lang="en-US" dirty="0" smtClean="0"/>
              <a:t>to </a:t>
            </a:r>
            <a:r>
              <a:rPr lang="en-US" dirty="0" err="1" smtClean="0"/>
              <a:t>WoO</a:t>
            </a:r>
            <a:r>
              <a:rPr lang="en-US" dirty="0" smtClean="0"/>
              <a:t>, but says, “</a:t>
            </a:r>
            <a:r>
              <a:rPr lang="en-US" dirty="0"/>
              <a:t>A lot of people have been calling it a Chinese Wizard of Oz, which is fairly accurate. I love the Wizard of Oz, and I'm actually honored that people think it's kind of a Chinese Wizard of Oz. But as much as I love the Wizard of Oz (I actually have a bit of a Dorothy fixation), I had not thought about the Wizard of Oz when I wrote it.” Grace Lin In-depth Written Interview, teachingbooks.net, May 23, 2011</a:t>
            </a:r>
            <a:endParaRPr lang="en-US" dirty="0" smtClean="0"/>
          </a:p>
          <a:p>
            <a:endParaRPr lang="en-US" dirty="0" smtClean="0"/>
          </a:p>
          <a:p>
            <a:r>
              <a:rPr lang="en-US" dirty="0" smtClean="0"/>
              <a:t>Grew</a:t>
            </a:r>
            <a:r>
              <a:rPr lang="en-US" baseline="0" dirty="0" smtClean="0"/>
              <a:t> up in town with only 1 (or 2) Chinese families. "Most of the time, I ignored the fact that racism existed and I spent much of my time trying to forget that I was Asian," the author says. "When someone would point it out to me, it was like a slap in the face." She recalls such a time in the book “Year of the Dog,” when she was excited to try out for the part of Dorothy in her school's production of The Wizard of Oz. Just before the audition, one of her girlfriends told her, "You can't be Dorothy. Dorothy's not Chinese." "Suddenly the world went silent," Lin writes, "Like a melting icicle, my dream of being Dorothy fell and shattered on the ground.” Grace Lin: Sharing Asian traditions with young readers” </a:t>
            </a:r>
            <a:r>
              <a:rPr lang="en-US" baseline="0" dirty="0" err="1" smtClean="0"/>
              <a:t>BookPage</a:t>
            </a:r>
            <a:r>
              <a:rPr lang="en-US" baseline="0" dirty="0" smtClean="0"/>
              <a:t>® Interview by Heidi </a:t>
            </a:r>
            <a:r>
              <a:rPr lang="en-US" baseline="0" dirty="0" err="1" smtClean="0"/>
              <a:t>Henneman</a:t>
            </a:r>
            <a:r>
              <a:rPr lang="en-US" baseline="0" dirty="0" smtClean="0"/>
              <a:t>, February 2006. http://bookpage.com/interviews/8337-grace-lin#.U361jvRDvjw</a:t>
            </a:r>
          </a:p>
          <a:p>
            <a:endParaRPr lang="en-US" baseline="0" dirty="0" smtClean="0"/>
          </a:p>
          <a:p>
            <a:r>
              <a:rPr lang="en-US" baseline="0" dirty="0" smtClean="0"/>
              <a:t>Several references to </a:t>
            </a:r>
            <a:r>
              <a:rPr lang="en-US" baseline="0" dirty="0" err="1" smtClean="0"/>
              <a:t>Minli’s</a:t>
            </a:r>
            <a:r>
              <a:rPr lang="en-US" baseline="0" dirty="0" smtClean="0"/>
              <a:t> homesickness call to mind Dorothy – “I want to go home.”</a:t>
            </a:r>
            <a:endParaRPr lang="en-US" dirty="0" smtClean="0"/>
          </a:p>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14</a:t>
            </a:fld>
            <a:endParaRPr lang="en-US"/>
          </a:p>
        </p:txBody>
      </p:sp>
    </p:spTree>
    <p:extLst>
      <p:ext uri="{BB962C8B-B14F-4D97-AF65-F5344CB8AC3E}">
        <p14:creationId xmlns:p14="http://schemas.microsoft.com/office/powerpoint/2010/main" val="18102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dirty="0" smtClean="0"/>
              <a:t>Dragon’s story: Not like other dragons.  Doesn’t have name.  All it remembers is coming alive from a painting. Artist painted all but dragon’s eyes, when eyes painted in, came to life. (D435.2.1)  Motif also found in tales from other cultures, often found in Asian stories. Story</a:t>
            </a:r>
            <a:r>
              <a:rPr lang="en-US" baseline="0" dirty="0" smtClean="0"/>
              <a:t> also known as “The Magic Brush.”</a:t>
            </a:r>
            <a:r>
              <a:rPr lang="en-US" dirty="0" smtClean="0"/>
              <a:t> </a:t>
            </a:r>
          </a:p>
          <a:p>
            <a:endParaRPr lang="en-US" dirty="0" smtClean="0"/>
          </a:p>
          <a:p>
            <a:r>
              <a:rPr lang="en-US" dirty="0" smtClean="0"/>
              <a:t>Why can’t dragon fly? As artist in</a:t>
            </a:r>
            <a:r>
              <a:rPr lang="en-US" baseline="0" dirty="0" smtClean="0"/>
              <a:t> </a:t>
            </a:r>
            <a:r>
              <a:rPr lang="en-US" baseline="0" dirty="0" err="1" smtClean="0"/>
              <a:t>WtMMtM</a:t>
            </a:r>
            <a:r>
              <a:rPr lang="en-US" baseline="0" dirty="0" smtClean="0"/>
              <a:t> explains, he is making painting for Magistrate Tiger, “I have painted this dragon on the ground, not flying in the sky like all other dragons” (52)”. Deliberately doesn’t paint eyes. After eyes added, at Magistrate Tiger’s residence, Dragon comes alive and destroys his residence. When Minli and Dragon come to City of Bright Moonlight, they are warned, “the last dragon sighted was a hundred years ago and it destroyed the king’s father’s palace in a city in the East.  They might not take too kindly to you” (95).  Links actual dragon and actual city to story of long ago.</a:t>
            </a:r>
          </a:p>
          <a:p>
            <a:endParaRPr lang="en-US" baseline="0" dirty="0" smtClean="0"/>
          </a:p>
          <a:p>
            <a:r>
              <a:rPr lang="en-US" baseline="0" dirty="0" smtClean="0"/>
              <a:t>Artist also explains that he uses special inkstone to paint, later realize this is inkstone made from stone taken from Fruitless Mountain. Connects narrative, Minli and Dragon’s quest, to Magistrate Tiger’s story, and to </a:t>
            </a:r>
            <a:r>
              <a:rPr lang="en-US" baseline="0" dirty="0" err="1" smtClean="0"/>
              <a:t>trad</a:t>
            </a:r>
            <a:r>
              <a:rPr lang="en-US" baseline="0" dirty="0" smtClean="0"/>
              <a:t> story of Magic Paintbrush/Dragon’s Eyes.  When Dragon finally arrives at Fruitless Mountain, feels that he must remain, leaves </a:t>
            </a:r>
            <a:r>
              <a:rPr lang="en-US" baseline="0" dirty="0" err="1" smtClean="0"/>
              <a:t>Minli</a:t>
            </a:r>
            <a:r>
              <a:rPr lang="en-US" baseline="0" dirty="0" smtClean="0"/>
              <a:t> to go home on her own (264).  Doesn’t know why, but he feels the bond.  “Strangely, I feel like I am home.” Once he is there, Fruitless Mountain becomes Fruitful Mountain.</a:t>
            </a:r>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15</a:t>
            </a:fld>
            <a:endParaRPr lang="en-US"/>
          </a:p>
        </p:txBody>
      </p:sp>
    </p:spTree>
    <p:extLst>
      <p:ext uri="{BB962C8B-B14F-4D97-AF65-F5344CB8AC3E}">
        <p14:creationId xmlns:p14="http://schemas.microsoft.com/office/powerpoint/2010/main" val="288315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8DC12F9-B6DD-4AD3-8A1E-10E19026474C}" type="slidenum">
              <a:rPr lang="en-US" smtClean="0"/>
              <a:t>16</a:t>
            </a:fld>
            <a:endParaRPr lang="en-US"/>
          </a:p>
        </p:txBody>
      </p:sp>
    </p:spTree>
    <p:extLst>
      <p:ext uri="{BB962C8B-B14F-4D97-AF65-F5344CB8AC3E}">
        <p14:creationId xmlns:p14="http://schemas.microsoft.com/office/powerpoint/2010/main" val="36426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17</a:t>
            </a:fld>
            <a:endParaRPr lang="en-US"/>
          </a:p>
        </p:txBody>
      </p:sp>
    </p:spTree>
    <p:extLst>
      <p:ext uri="{BB962C8B-B14F-4D97-AF65-F5344CB8AC3E}">
        <p14:creationId xmlns:p14="http://schemas.microsoft.com/office/powerpoint/2010/main" val="47777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18</a:t>
            </a:fld>
            <a:endParaRPr lang="en-US"/>
          </a:p>
        </p:txBody>
      </p:sp>
    </p:spTree>
    <p:extLst>
      <p:ext uri="{BB962C8B-B14F-4D97-AF65-F5344CB8AC3E}">
        <p14:creationId xmlns:p14="http://schemas.microsoft.com/office/powerpoint/2010/main" val="32376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19</a:t>
            </a:fld>
            <a:endParaRPr lang="en-US"/>
          </a:p>
        </p:txBody>
      </p:sp>
    </p:spTree>
    <p:extLst>
      <p:ext uri="{BB962C8B-B14F-4D97-AF65-F5344CB8AC3E}">
        <p14:creationId xmlns:p14="http://schemas.microsoft.com/office/powerpoint/2010/main" val="97009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8DC12F9-B6DD-4AD3-8A1E-10E19026474C}" type="slidenum">
              <a:rPr lang="en-US" smtClean="0"/>
              <a:t>2</a:t>
            </a:fld>
            <a:endParaRPr lang="en-US"/>
          </a:p>
        </p:txBody>
      </p:sp>
    </p:spTree>
    <p:extLst>
      <p:ext uri="{BB962C8B-B14F-4D97-AF65-F5344CB8AC3E}">
        <p14:creationId xmlns:p14="http://schemas.microsoft.com/office/powerpoint/2010/main" val="1516221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20</a:t>
            </a:fld>
            <a:endParaRPr lang="en-US"/>
          </a:p>
        </p:txBody>
      </p:sp>
    </p:spTree>
    <p:extLst>
      <p:ext uri="{BB962C8B-B14F-4D97-AF65-F5344CB8AC3E}">
        <p14:creationId xmlns:p14="http://schemas.microsoft.com/office/powerpoint/2010/main" val="47264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8DC12F9-B6DD-4AD3-8A1E-10E19026474C}" type="slidenum">
              <a:rPr lang="en-US" smtClean="0"/>
              <a:t>21</a:t>
            </a:fld>
            <a:endParaRPr lang="en-US"/>
          </a:p>
        </p:txBody>
      </p:sp>
    </p:spTree>
    <p:extLst>
      <p:ext uri="{BB962C8B-B14F-4D97-AF65-F5344CB8AC3E}">
        <p14:creationId xmlns:p14="http://schemas.microsoft.com/office/powerpoint/2010/main" val="342227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22</a:t>
            </a:fld>
            <a:endParaRPr lang="en-US"/>
          </a:p>
        </p:txBody>
      </p:sp>
    </p:spTree>
    <p:extLst>
      <p:ext uri="{BB962C8B-B14F-4D97-AF65-F5344CB8AC3E}">
        <p14:creationId xmlns:p14="http://schemas.microsoft.com/office/powerpoint/2010/main" val="210505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23</a:t>
            </a:fld>
            <a:endParaRPr lang="en-US"/>
          </a:p>
        </p:txBody>
      </p:sp>
    </p:spTree>
    <p:extLst>
      <p:ext uri="{BB962C8B-B14F-4D97-AF65-F5344CB8AC3E}">
        <p14:creationId xmlns:p14="http://schemas.microsoft.com/office/powerpoint/2010/main" val="298507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3</a:t>
            </a:fld>
            <a:endParaRPr lang="en-US"/>
          </a:p>
        </p:txBody>
      </p:sp>
    </p:spTree>
    <p:extLst>
      <p:ext uri="{BB962C8B-B14F-4D97-AF65-F5344CB8AC3E}">
        <p14:creationId xmlns:p14="http://schemas.microsoft.com/office/powerpoint/2010/main" val="290358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4</a:t>
            </a:fld>
            <a:endParaRPr lang="en-US"/>
          </a:p>
        </p:txBody>
      </p:sp>
    </p:spTree>
    <p:extLst>
      <p:ext uri="{BB962C8B-B14F-4D97-AF65-F5344CB8AC3E}">
        <p14:creationId xmlns:p14="http://schemas.microsoft.com/office/powerpoint/2010/main" val="2037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5</a:t>
            </a:fld>
            <a:endParaRPr lang="en-US"/>
          </a:p>
        </p:txBody>
      </p:sp>
    </p:spTree>
    <p:extLst>
      <p:ext uri="{BB962C8B-B14F-4D97-AF65-F5344CB8AC3E}">
        <p14:creationId xmlns:p14="http://schemas.microsoft.com/office/powerpoint/2010/main" val="339968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6</a:t>
            </a:fld>
            <a:endParaRPr lang="en-US"/>
          </a:p>
        </p:txBody>
      </p:sp>
    </p:spTree>
    <p:extLst>
      <p:ext uri="{BB962C8B-B14F-4D97-AF65-F5344CB8AC3E}">
        <p14:creationId xmlns:p14="http://schemas.microsoft.com/office/powerpoint/2010/main" val="182900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7</a:t>
            </a:fld>
            <a:endParaRPr lang="en-US"/>
          </a:p>
        </p:txBody>
      </p:sp>
    </p:spTree>
    <p:extLst>
      <p:ext uri="{BB962C8B-B14F-4D97-AF65-F5344CB8AC3E}">
        <p14:creationId xmlns:p14="http://schemas.microsoft.com/office/powerpoint/2010/main" val="45340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8</a:t>
            </a:fld>
            <a:endParaRPr lang="en-US"/>
          </a:p>
        </p:txBody>
      </p:sp>
    </p:spTree>
    <p:extLst>
      <p:ext uri="{BB962C8B-B14F-4D97-AF65-F5344CB8AC3E}">
        <p14:creationId xmlns:p14="http://schemas.microsoft.com/office/powerpoint/2010/main" val="317155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8DC12F9-B6DD-4AD3-8A1E-10E19026474C}" type="slidenum">
              <a:rPr lang="en-US" smtClean="0"/>
              <a:t>9</a:t>
            </a:fld>
            <a:endParaRPr lang="en-US"/>
          </a:p>
        </p:txBody>
      </p:sp>
    </p:spTree>
    <p:extLst>
      <p:ext uri="{BB962C8B-B14F-4D97-AF65-F5344CB8AC3E}">
        <p14:creationId xmlns:p14="http://schemas.microsoft.com/office/powerpoint/2010/main" val="239974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7211D9-059E-49E9-B4EB-D1A86F19276D}"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2436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211D9-059E-49E9-B4EB-D1A86F19276D}"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188672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211D9-059E-49E9-B4EB-D1A86F19276D}"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33478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211D9-059E-49E9-B4EB-D1A86F19276D}"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41412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7211D9-059E-49E9-B4EB-D1A86F19276D}"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3983410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211D9-059E-49E9-B4EB-D1A86F19276D}"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424849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7211D9-059E-49E9-B4EB-D1A86F19276D}" type="datetimeFigureOut">
              <a:rPr lang="en-US" smtClean="0"/>
              <a:t>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276859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7211D9-059E-49E9-B4EB-D1A86F19276D}" type="datetimeFigureOut">
              <a:rPr lang="en-US" smtClean="0"/>
              <a:t>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177254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211D9-059E-49E9-B4EB-D1A86F19276D}" type="datetimeFigureOut">
              <a:rPr lang="en-US" smtClean="0"/>
              <a:t>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279273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7211D9-059E-49E9-B4EB-D1A86F19276D}"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248594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7211D9-059E-49E9-B4EB-D1A86F19276D}"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8B60-AAEB-4404-A533-E6200F46FAC5}" type="slidenum">
              <a:rPr lang="en-US" smtClean="0"/>
              <a:t>‹#›</a:t>
            </a:fld>
            <a:endParaRPr lang="en-US"/>
          </a:p>
        </p:txBody>
      </p:sp>
    </p:spTree>
    <p:extLst>
      <p:ext uri="{BB962C8B-B14F-4D97-AF65-F5344CB8AC3E}">
        <p14:creationId xmlns:p14="http://schemas.microsoft.com/office/powerpoint/2010/main" val="387392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211D9-059E-49E9-B4EB-D1A86F19276D}" type="datetimeFigureOut">
              <a:rPr lang="en-US" smtClean="0"/>
              <a:t>12/3/2015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C8B60-AAEB-4404-A533-E6200F46FAC5}" type="slidenum">
              <a:rPr lang="en-US" smtClean="0"/>
              <a:t>‹#›</a:t>
            </a:fld>
            <a:endParaRPr lang="en-US"/>
          </a:p>
        </p:txBody>
      </p:sp>
    </p:spTree>
    <p:extLst>
      <p:ext uri="{BB962C8B-B14F-4D97-AF65-F5344CB8AC3E}">
        <p14:creationId xmlns:p14="http://schemas.microsoft.com/office/powerpoint/2010/main" val="1598854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Tapestry of Tales:</a:t>
            </a:r>
            <a:endParaRPr lang="en-US" dirty="0"/>
          </a:p>
        </p:txBody>
      </p:sp>
      <p:sp>
        <p:nvSpPr>
          <p:cNvPr id="3" name="Subtitle 2"/>
          <p:cNvSpPr>
            <a:spLocks noGrp="1"/>
          </p:cNvSpPr>
          <p:nvPr>
            <p:ph type="subTitle" idx="1"/>
          </p:nvPr>
        </p:nvSpPr>
        <p:spPr/>
        <p:txBody>
          <a:bodyPr>
            <a:normAutofit fontScale="92500"/>
          </a:bodyPr>
          <a:lstStyle/>
          <a:p>
            <a:r>
              <a:rPr lang="en-US" dirty="0" smtClean="0">
                <a:solidFill>
                  <a:schemeClr val="tx1"/>
                </a:solidFill>
              </a:rPr>
              <a:t>An Exploration of Folktale Motifs in Grace Lin’s </a:t>
            </a:r>
          </a:p>
          <a:p>
            <a:r>
              <a:rPr lang="en-US" dirty="0" smtClean="0">
                <a:solidFill>
                  <a:schemeClr val="tx1"/>
                </a:solidFill>
              </a:rPr>
              <a:t>Where the Mountain Meets the Moon</a:t>
            </a:r>
            <a:endParaRPr lang="en-US" dirty="0">
              <a:solidFill>
                <a:schemeClr val="tx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04800"/>
            <a:ext cx="4114800" cy="228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208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Cai</a:t>
            </a:r>
            <a:r>
              <a:rPr lang="en-US" dirty="0" smtClean="0"/>
              <a:t> </a:t>
            </a:r>
            <a:r>
              <a:rPr lang="en-US" dirty="0" err="1" smtClean="0"/>
              <a:t>Shen</a:t>
            </a:r>
            <a:r>
              <a:rPr lang="en-US" dirty="0" smtClean="0"/>
              <a:t>, god of wealth</a:t>
            </a:r>
            <a:endParaRPr lang="en-US" dirty="0"/>
          </a:p>
        </p:txBody>
      </p:sp>
      <p:sp>
        <p:nvSpPr>
          <p:cNvPr id="4" name="Content Placeholder 3"/>
          <p:cNvSpPr>
            <a:spLocks noGrp="1"/>
          </p:cNvSpPr>
          <p:nvPr>
            <p:ph sz="half" idx="2"/>
          </p:nvPr>
        </p:nvSpPr>
        <p:spPr>
          <a:xfrm>
            <a:off x="3886200" y="1981200"/>
            <a:ext cx="4419600" cy="2590800"/>
          </a:xfrm>
        </p:spPr>
        <p:txBody>
          <a:bodyPr/>
          <a:lstStyle/>
          <a:p>
            <a:r>
              <a:rPr lang="en-US" dirty="0" smtClean="0"/>
              <a:t>God of wealth, associated with jade and gold. </a:t>
            </a:r>
          </a:p>
          <a:p>
            <a:r>
              <a:rPr lang="en-US" dirty="0" smtClean="0"/>
              <a:t>Known as God of the West.</a:t>
            </a:r>
            <a:endParaRPr lang="en-US"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2665565" cy="319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229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err="1" smtClean="0"/>
              <a:t>Yue</a:t>
            </a:r>
            <a:r>
              <a:rPr lang="en-US" dirty="0" smtClean="0"/>
              <a:t> Lao, god of marriage</a:t>
            </a:r>
            <a:endParaRPr lang="en-US" dirty="0"/>
          </a:p>
        </p:txBody>
      </p:sp>
      <p:sp>
        <p:nvSpPr>
          <p:cNvPr id="3" name="Content Placeholder 2"/>
          <p:cNvSpPr>
            <a:spLocks noGrp="1"/>
          </p:cNvSpPr>
          <p:nvPr>
            <p:ph sz="half" idx="1"/>
          </p:nvPr>
        </p:nvSpPr>
        <p:spPr>
          <a:xfrm>
            <a:off x="457200" y="1143001"/>
            <a:ext cx="4038600" cy="4983163"/>
          </a:xfrm>
        </p:spPr>
        <p:txBody>
          <a:bodyPr/>
          <a:lstStyle/>
          <a:p>
            <a:r>
              <a:rPr lang="en-US" dirty="0" err="1" smtClean="0"/>
              <a:t>Yue</a:t>
            </a:r>
            <a:r>
              <a:rPr lang="en-US" dirty="0" smtClean="0"/>
              <a:t> Lao ties red threads to connect those who will marry-traditional</a:t>
            </a:r>
            <a:endParaRPr lang="en-US" dirty="0"/>
          </a:p>
        </p:txBody>
      </p:sp>
      <p:sp>
        <p:nvSpPr>
          <p:cNvPr id="4" name="Content Placeholder 3"/>
          <p:cNvSpPr>
            <a:spLocks noGrp="1"/>
          </p:cNvSpPr>
          <p:nvPr>
            <p:ph sz="half" idx="2"/>
          </p:nvPr>
        </p:nvSpPr>
        <p:spPr>
          <a:xfrm>
            <a:off x="4648200" y="1143001"/>
            <a:ext cx="4038600" cy="4983163"/>
          </a:xfrm>
        </p:spPr>
        <p:txBody>
          <a:bodyPr/>
          <a:lstStyle/>
          <a:p>
            <a:r>
              <a:rPr lang="en-US" dirty="0" err="1" smtClean="0"/>
              <a:t>Yue</a:t>
            </a:r>
            <a:r>
              <a:rPr lang="en-US" dirty="0" smtClean="0"/>
              <a:t> Lao ties red threads to connect those fated to meet in life; a story about adoption – reinvented story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876" y="2700337"/>
            <a:ext cx="1973425" cy="268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4043362"/>
            <a:ext cx="2400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11" y="3742268"/>
            <a:ext cx="1676400" cy="170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676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err="1"/>
              <a:t>Shou</a:t>
            </a:r>
            <a:r>
              <a:rPr lang="en-US" dirty="0"/>
              <a:t> Xing, god of longevity</a:t>
            </a:r>
            <a:br>
              <a:rPr lang="en-US" dirty="0"/>
            </a:br>
            <a:endParaRPr lang="en-US" dirty="0"/>
          </a:p>
        </p:txBody>
      </p:sp>
      <p:sp>
        <p:nvSpPr>
          <p:cNvPr id="4" name="Content Placeholder 3"/>
          <p:cNvSpPr>
            <a:spLocks noGrp="1"/>
          </p:cNvSpPr>
          <p:nvPr>
            <p:ph sz="half" idx="2"/>
          </p:nvPr>
        </p:nvSpPr>
        <p:spPr>
          <a:xfrm>
            <a:off x="3352800" y="1600201"/>
            <a:ext cx="5181600" cy="4495800"/>
          </a:xfrm>
        </p:spPr>
        <p:txBody>
          <a:bodyPr/>
          <a:lstStyle/>
          <a:p>
            <a:pPr marL="0" indent="0">
              <a:buNone/>
            </a:pPr>
            <a:r>
              <a:rPr lang="en-US" dirty="0" smtClean="0"/>
              <a:t>Goldfish seller tells story of changing his fate from death at age 19 to death at 99.  </a:t>
            </a:r>
          </a:p>
          <a:p>
            <a:pPr marL="0" indent="0">
              <a:buNone/>
            </a:pPr>
            <a:endParaRPr lang="en-US" dirty="0"/>
          </a:p>
          <a:p>
            <a:pPr marL="0" indent="0">
              <a:buNone/>
            </a:pPr>
            <a:r>
              <a:rPr lang="en-US" dirty="0" smtClean="0"/>
              <a:t>Why can he change his fate, when marriage destined by red threads cannot be avoided? What is different?</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2209800" cy="314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319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09600" y="3886200"/>
            <a:ext cx="8077200" cy="2438400"/>
          </a:xfrm>
        </p:spPr>
        <p:txBody>
          <a:bodyPr>
            <a:normAutofit/>
          </a:bodyPr>
          <a:lstStyle/>
          <a:p>
            <a:pPr algn="ctr"/>
            <a:r>
              <a:rPr lang="en-US" sz="4800" b="1" dirty="0" smtClean="0"/>
              <a:t>Dragon</a:t>
            </a:r>
          </a:p>
          <a:p>
            <a:endParaRPr lang="en-US" dirty="0"/>
          </a:p>
          <a:p>
            <a:pPr algn="ctr"/>
            <a:r>
              <a:rPr lang="en-US" sz="2800" dirty="0" smtClean="0"/>
              <a:t>Magic helper is traditional element in many folktales.</a:t>
            </a:r>
          </a:p>
          <a:p>
            <a:pPr algn="ctr"/>
            <a:r>
              <a:rPr lang="en-US" sz="2800" dirty="0" smtClean="0"/>
              <a:t>What question does Dragon have?</a:t>
            </a:r>
          </a:p>
          <a:p>
            <a:endParaRPr lang="en-US"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4962"/>
            <a:ext cx="5929293"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108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33450"/>
            <a:ext cx="6019800" cy="647700"/>
          </a:xfrm>
        </p:spPr>
        <p:txBody>
          <a:bodyPr>
            <a:noAutofit/>
          </a:bodyPr>
          <a:lstStyle/>
          <a:p>
            <a:pPr algn="ctr"/>
            <a:r>
              <a:rPr lang="en-US" sz="2400" dirty="0" smtClean="0"/>
              <a:t>Does this remind you of an American story?</a:t>
            </a:r>
            <a:endParaRPr lang="en-US"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409826"/>
            <a:ext cx="723900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19100"/>
            <a:ext cx="1314451"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732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0"/>
            <a:ext cx="5410200" cy="1162050"/>
          </a:xfrm>
        </p:spPr>
        <p:txBody>
          <a:bodyPr>
            <a:noAutofit/>
          </a:bodyPr>
          <a:lstStyle/>
          <a:p>
            <a:pPr algn="ctr"/>
            <a:r>
              <a:rPr lang="en-US" sz="4800" dirty="0" smtClean="0"/>
              <a:t>The Dragon’s Story</a:t>
            </a:r>
            <a:endParaRPr lang="en-US" sz="4800" dirty="0"/>
          </a:p>
        </p:txBody>
      </p:sp>
      <p:sp>
        <p:nvSpPr>
          <p:cNvPr id="4" name="Text Placeholder 3"/>
          <p:cNvSpPr>
            <a:spLocks noGrp="1"/>
          </p:cNvSpPr>
          <p:nvPr>
            <p:ph type="body" sz="half" idx="2"/>
          </p:nvPr>
        </p:nvSpPr>
        <p:spPr>
          <a:xfrm>
            <a:off x="228601" y="2661356"/>
            <a:ext cx="3285067" cy="3124200"/>
          </a:xfrm>
        </p:spPr>
        <p:txBody>
          <a:bodyPr>
            <a:normAutofit/>
          </a:bodyPr>
          <a:lstStyle/>
          <a:p>
            <a:pPr marL="342900" indent="-342900">
              <a:buFont typeface="Arial" panose="020B0604020202020204" pitchFamily="34" charset="0"/>
              <a:buChar char="•"/>
            </a:pPr>
            <a:r>
              <a:rPr lang="en-US" sz="2400" dirty="0" smtClean="0"/>
              <a:t>Not like other dragons</a:t>
            </a:r>
          </a:p>
          <a:p>
            <a:pPr marL="342900" indent="-342900">
              <a:buFont typeface="Arial" panose="020B0604020202020204" pitchFamily="34" charset="0"/>
              <a:buChar char="•"/>
            </a:pPr>
            <a:r>
              <a:rPr lang="en-US" sz="2400" dirty="0" smtClean="0"/>
              <a:t>Can’t fly</a:t>
            </a:r>
          </a:p>
          <a:p>
            <a:pPr marL="342900" indent="-342900">
              <a:buFont typeface="Arial" panose="020B0604020202020204" pitchFamily="34" charset="0"/>
              <a:buChar char="•"/>
            </a:pPr>
            <a:r>
              <a:rPr lang="en-US" sz="2400" dirty="0" smtClean="0"/>
              <a:t>No name</a:t>
            </a:r>
          </a:p>
          <a:p>
            <a:pPr marL="342900" indent="-342900">
              <a:buFont typeface="Arial" panose="020B0604020202020204" pitchFamily="34" charset="0"/>
              <a:buChar char="•"/>
            </a:pPr>
            <a:r>
              <a:rPr lang="en-US" sz="2400" dirty="0" smtClean="0"/>
              <a:t>Created by artist; came to life</a:t>
            </a:r>
            <a:endParaRPr lang="en-US"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267" y="2667001"/>
            <a:ext cx="476250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823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412750"/>
          </a:xfrm>
        </p:spPr>
        <p:txBody>
          <a:bodyPr>
            <a:normAutofit/>
          </a:bodyPr>
          <a:lstStyle/>
          <a:p>
            <a:pPr algn="ctr"/>
            <a:r>
              <a:rPr lang="en-US" dirty="0" smtClean="0"/>
              <a:t>What About </a:t>
            </a:r>
            <a:r>
              <a:rPr lang="en-US" smtClean="0"/>
              <a:t>the Goldfish?</a:t>
            </a:r>
            <a:endParaRPr lang="en-US" dirty="0"/>
          </a:p>
        </p:txBody>
      </p:sp>
      <p:pic>
        <p:nvPicPr>
          <p:cNvPr id="8194" name="Picture 2" descr="C:\Users\Vicky\Documents\Library stuff\CLH\CLH 2014\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2" y="685801"/>
            <a:ext cx="3124199" cy="20151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9707" y="410532"/>
            <a:ext cx="4435693" cy="591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39" y="2926080"/>
            <a:ext cx="2528924"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900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295400"/>
            <a:ext cx="3008313" cy="4724400"/>
          </a:xfrm>
        </p:spPr>
        <p:txBody>
          <a:bodyPr>
            <a:normAutofit/>
          </a:bodyPr>
          <a:lstStyle/>
          <a:p>
            <a:pPr algn="ctr"/>
            <a:r>
              <a:rPr lang="en-US" dirty="0" smtClean="0"/>
              <a:t>Where is Never-Ending Mountain?</a:t>
            </a:r>
            <a:br>
              <a:rPr lang="en-US" dirty="0" smtClean="0"/>
            </a:br>
            <a:r>
              <a:rPr lang="en-US" dirty="0"/>
              <a:t/>
            </a:r>
            <a:br>
              <a:rPr lang="en-US" dirty="0"/>
            </a:br>
            <a:r>
              <a:rPr lang="en-US" dirty="0" smtClean="0"/>
              <a:t/>
            </a:r>
            <a:br>
              <a:rPr lang="en-US" dirty="0" smtClean="0"/>
            </a:br>
            <a:r>
              <a:rPr lang="en-US" dirty="0"/>
              <a:t/>
            </a:r>
            <a:br>
              <a:rPr lang="en-US" dirty="0"/>
            </a:br>
            <a:r>
              <a:rPr lang="en-US" dirty="0" smtClean="0"/>
              <a:t>Where is Fruitless Mountain?</a:t>
            </a:r>
            <a:br>
              <a:rPr lang="en-US" dirty="0" smtClean="0"/>
            </a:br>
            <a:r>
              <a:rPr lang="en-US" dirty="0" smtClean="0"/>
              <a:t/>
            </a:r>
            <a:br>
              <a:rPr lang="en-US" dirty="0" smtClean="0"/>
            </a:br>
            <a:r>
              <a:rPr lang="en-US" dirty="0"/>
              <a:t/>
            </a:r>
            <a:br>
              <a:rPr lang="en-US" dirty="0"/>
            </a:br>
            <a:r>
              <a:rPr lang="en-US" dirty="0"/>
              <a:t/>
            </a:r>
            <a:br>
              <a:rPr lang="en-US" dirty="0"/>
            </a:br>
            <a:r>
              <a:rPr lang="en-US" dirty="0" smtClean="0"/>
              <a:t>(very approximate guess)</a:t>
            </a:r>
            <a:br>
              <a:rPr lang="en-US" dirty="0" smtClean="0"/>
            </a:br>
            <a:r>
              <a:rPr lang="en-US" dirty="0"/>
              <a:t/>
            </a:r>
            <a:br>
              <a:rPr lang="en-US" dirty="0"/>
            </a:br>
            <a:r>
              <a:rPr lang="en-US" dirty="0" smtClean="0"/>
              <a:t>Pure speculation!!!!</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073644"/>
            <a:ext cx="5111751" cy="425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a:xfrm>
            <a:off x="4722283" y="2628900"/>
            <a:ext cx="2667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638800" y="38100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268933"/>
            <a:ext cx="4572000" cy="461665"/>
          </a:xfrm>
          <a:prstGeom prst="rect">
            <a:avLst/>
          </a:prstGeom>
          <a:noFill/>
        </p:spPr>
        <p:txBody>
          <a:bodyPr wrap="square" rtlCol="0">
            <a:spAutoFit/>
          </a:bodyPr>
          <a:lstStyle/>
          <a:p>
            <a:r>
              <a:rPr lang="en-US" sz="2400" dirty="0" smtClean="0"/>
              <a:t>Just for Fun – Pure Speculation. . . .</a:t>
            </a:r>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2432050"/>
            <a:ext cx="34766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657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7086600" cy="869950"/>
          </a:xfrm>
        </p:spPr>
        <p:txBody>
          <a:bodyPr>
            <a:noAutofit/>
          </a:bodyPr>
          <a:lstStyle/>
          <a:p>
            <a:r>
              <a:rPr lang="en-US" sz="4800" dirty="0" smtClean="0"/>
              <a:t>The Double-Seven Festival</a:t>
            </a:r>
            <a:endParaRPr lang="en-US" sz="4800" dirty="0"/>
          </a:p>
        </p:txBody>
      </p:sp>
      <p:sp>
        <p:nvSpPr>
          <p:cNvPr id="4" name="Text Placeholder 3"/>
          <p:cNvSpPr>
            <a:spLocks noGrp="1"/>
          </p:cNvSpPr>
          <p:nvPr>
            <p:ph type="body" sz="half" idx="2"/>
          </p:nvPr>
        </p:nvSpPr>
        <p:spPr/>
        <p:txBody>
          <a:bodyPr>
            <a:normAutofit/>
          </a:bodyPr>
          <a:lstStyle/>
          <a:p>
            <a:r>
              <a:rPr lang="en-US" sz="2800" dirty="0" smtClean="0"/>
              <a:t>The Legend of the Weaver Girl and the Cow Herd </a:t>
            </a:r>
            <a:endParaRPr lang="en-US" sz="2800"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45720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813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The Green Tiger</a:t>
            </a:r>
            <a:endParaRPr lang="en-US" sz="4800" dirty="0"/>
          </a:p>
        </p:txBody>
      </p:sp>
      <p:pic>
        <p:nvPicPr>
          <p:cNvPr id="2050" name="Picture 2" descr="C:\Users\Vicky\Documents\Library stuff\CLH\CLH 2014\t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71601"/>
            <a:ext cx="6110099" cy="45405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5912167"/>
            <a:ext cx="7315200" cy="584775"/>
          </a:xfrm>
          <a:prstGeom prst="rect">
            <a:avLst/>
          </a:prstGeom>
          <a:noFill/>
        </p:spPr>
        <p:txBody>
          <a:bodyPr wrap="square" rtlCol="0">
            <a:spAutoFit/>
          </a:bodyPr>
          <a:lstStyle/>
          <a:p>
            <a:pPr algn="ctr"/>
            <a:r>
              <a:rPr lang="en-US" sz="3200" dirty="0" smtClean="0"/>
              <a:t>The Evil Magistrate/The Tiger Magistrate</a:t>
            </a:r>
            <a:endParaRPr lang="en-US" sz="3200" dirty="0"/>
          </a:p>
        </p:txBody>
      </p:sp>
    </p:spTree>
    <p:extLst>
      <p:ext uri="{BB962C8B-B14F-4D97-AF65-F5344CB8AC3E}">
        <p14:creationId xmlns:p14="http://schemas.microsoft.com/office/powerpoint/2010/main" val="2682980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A girl, a legend, a quest, a goa</a:t>
            </a:r>
            <a:r>
              <a:rPr lang="en-US" dirty="0"/>
              <a:t>l</a:t>
            </a:r>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943" r="943"/>
          <a:stretch>
            <a:fillRect/>
          </a:stretch>
        </p:blipFill>
        <p:spPr>
          <a:xfrm>
            <a:off x="3200400" y="612775"/>
            <a:ext cx="2743200" cy="4114800"/>
          </a:xfrm>
        </p:spPr>
      </p:pic>
      <p:sp>
        <p:nvSpPr>
          <p:cNvPr id="7" name="Text Placeholder 6"/>
          <p:cNvSpPr>
            <a:spLocks noGrp="1"/>
          </p:cNvSpPr>
          <p:nvPr>
            <p:ph type="body" sz="half" idx="2"/>
          </p:nvPr>
        </p:nvSpPr>
        <p:spPr>
          <a:xfrm>
            <a:off x="1792288" y="5562600"/>
            <a:ext cx="5980112" cy="609600"/>
          </a:xfrm>
        </p:spPr>
        <p:txBody>
          <a:bodyPr>
            <a:normAutofit/>
          </a:bodyPr>
          <a:lstStyle/>
          <a:p>
            <a:pPr algn="ctr"/>
            <a:r>
              <a:rPr lang="en-US" sz="2000" b="1" dirty="0"/>
              <a:t>A novel about storytelling and the importance of story</a:t>
            </a:r>
          </a:p>
        </p:txBody>
      </p:sp>
    </p:spTree>
    <p:extLst>
      <p:ext uri="{BB962C8B-B14F-4D97-AF65-F5344CB8AC3E}">
        <p14:creationId xmlns:p14="http://schemas.microsoft.com/office/powerpoint/2010/main" val="2702967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36829" y="3505201"/>
            <a:ext cx="4226171" cy="461665"/>
          </a:xfrm>
          <a:prstGeom prst="rect">
            <a:avLst/>
          </a:prstGeom>
        </p:spPr>
        <p:txBody>
          <a:bodyPr wrap="square">
            <a:spAutoFit/>
          </a:bodyPr>
          <a:lstStyle/>
          <a:p>
            <a:r>
              <a:rPr lang="ja-JP" altLang="en-US" sz="2400" dirty="0"/>
              <a:t>满</a:t>
            </a:r>
            <a:r>
              <a:rPr lang="ja-JP" altLang="en-US" sz="2400" dirty="0" smtClean="0"/>
              <a:t>意  </a:t>
            </a:r>
            <a:r>
              <a:rPr lang="en-US" sz="2400" dirty="0" err="1" smtClean="0"/>
              <a:t>Mǎn</a:t>
            </a:r>
            <a:r>
              <a:rPr lang="en-US" sz="2400" dirty="0" smtClean="0"/>
              <a:t> </a:t>
            </a:r>
            <a:r>
              <a:rPr lang="en-US" sz="2400" dirty="0" err="1" smtClean="0"/>
              <a:t>yì</a:t>
            </a:r>
            <a:r>
              <a:rPr lang="en-US" sz="2400" dirty="0" smtClean="0"/>
              <a:t>  "</a:t>
            </a:r>
            <a:r>
              <a:rPr lang="en-US" sz="2400" dirty="0"/>
              <a:t>contentment</a:t>
            </a:r>
            <a:r>
              <a:rPr lang="en-US" sz="2400" dirty="0" smtClean="0"/>
              <a:t>"</a:t>
            </a:r>
            <a:endParaRPr lang="en-US" sz="2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87" y="2426953"/>
            <a:ext cx="4078812" cy="382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4648200"/>
            <a:ext cx="3657600" cy="738664"/>
          </a:xfrm>
          <a:prstGeom prst="rect">
            <a:avLst/>
          </a:prstGeom>
          <a:noFill/>
        </p:spPr>
        <p:txBody>
          <a:bodyPr wrap="square" rtlCol="0">
            <a:spAutoFit/>
          </a:bodyPr>
          <a:lstStyle/>
          <a:p>
            <a:r>
              <a:rPr lang="en-US" sz="2400" dirty="0" err="1" smtClean="0"/>
              <a:t>感恩</a:t>
            </a:r>
            <a:r>
              <a:rPr lang="en-US" sz="2400" dirty="0" smtClean="0"/>
              <a:t> </a:t>
            </a:r>
            <a:r>
              <a:rPr lang="en-US" sz="2400" dirty="0" err="1" smtClean="0"/>
              <a:t>Gǎn'ēn</a:t>
            </a:r>
            <a:r>
              <a:rPr lang="en-US" sz="2400" dirty="0" smtClean="0"/>
              <a:t> "</a:t>
            </a:r>
            <a:r>
              <a:rPr lang="en-US" sz="2400" dirty="0"/>
              <a:t>thankfulness</a:t>
            </a:r>
            <a:r>
              <a:rPr lang="en-US" sz="2400" dirty="0" smtClean="0"/>
              <a:t>"</a:t>
            </a:r>
            <a:endParaRPr lang="en-US" sz="2400" dirty="0"/>
          </a:p>
          <a:p>
            <a:endParaRPr lang="en-US" dirty="0"/>
          </a:p>
        </p:txBody>
      </p:sp>
      <p:sp>
        <p:nvSpPr>
          <p:cNvPr id="6" name="TextBox 5"/>
          <p:cNvSpPr txBox="1"/>
          <p:nvPr/>
        </p:nvSpPr>
        <p:spPr>
          <a:xfrm>
            <a:off x="4536829" y="2590801"/>
            <a:ext cx="3692771" cy="461665"/>
          </a:xfrm>
          <a:prstGeom prst="rect">
            <a:avLst/>
          </a:prstGeom>
          <a:noFill/>
        </p:spPr>
        <p:txBody>
          <a:bodyPr wrap="square" rtlCol="0">
            <a:spAutoFit/>
          </a:bodyPr>
          <a:lstStyle/>
          <a:p>
            <a:r>
              <a:rPr lang="en-US" sz="2400" dirty="0" err="1" smtClean="0"/>
              <a:t>仁慈</a:t>
            </a:r>
            <a:r>
              <a:rPr lang="en-US" sz="2400" dirty="0" smtClean="0"/>
              <a:t> </a:t>
            </a:r>
            <a:r>
              <a:rPr lang="en-US" sz="2400" dirty="0" err="1" smtClean="0"/>
              <a:t>Réncí</a:t>
            </a:r>
            <a:r>
              <a:rPr lang="en-US" sz="2400" dirty="0" smtClean="0"/>
              <a:t> "</a:t>
            </a:r>
            <a:r>
              <a:rPr lang="en-US" sz="2400" dirty="0"/>
              <a:t>kindness</a:t>
            </a:r>
            <a:r>
              <a:rPr lang="en-US" sz="2400" dirty="0" smtClean="0"/>
              <a:t>"</a:t>
            </a:r>
            <a:endParaRPr lang="en-US" sz="2400" dirty="0"/>
          </a:p>
        </p:txBody>
      </p:sp>
      <p:sp>
        <p:nvSpPr>
          <p:cNvPr id="2" name="TextBox 1"/>
          <p:cNvSpPr txBox="1"/>
          <p:nvPr/>
        </p:nvSpPr>
        <p:spPr>
          <a:xfrm>
            <a:off x="879231" y="381001"/>
            <a:ext cx="7315200" cy="1731243"/>
          </a:xfrm>
          <a:prstGeom prst="rect">
            <a:avLst/>
          </a:prstGeom>
          <a:noFill/>
        </p:spPr>
        <p:txBody>
          <a:bodyPr wrap="square" rtlCol="0">
            <a:spAutoFit/>
          </a:bodyPr>
          <a:lstStyle/>
          <a:p>
            <a:pPr algn="ctr"/>
            <a:r>
              <a:rPr lang="en-US" sz="4000" dirty="0" smtClean="0"/>
              <a:t>The Happy Family and the Lost Paper of Happiness</a:t>
            </a:r>
          </a:p>
          <a:p>
            <a:pPr algn="ctr"/>
            <a:endParaRPr lang="en-US" sz="2400" dirty="0"/>
          </a:p>
        </p:txBody>
      </p:sp>
      <p:sp>
        <p:nvSpPr>
          <p:cNvPr id="7" name="Rectangle 6"/>
          <p:cNvSpPr/>
          <p:nvPr/>
        </p:nvSpPr>
        <p:spPr>
          <a:xfrm>
            <a:off x="879231" y="1730688"/>
            <a:ext cx="7315200"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dirty="0"/>
              <a:t>What one word do you think is secret </a:t>
            </a:r>
            <a:r>
              <a:rPr lang="en-US" sz="2400" dirty="0" smtClean="0"/>
              <a:t>to </a:t>
            </a:r>
            <a:r>
              <a:rPr lang="en-US" sz="2400" dirty="0"/>
              <a:t>happiness?</a:t>
            </a:r>
          </a:p>
        </p:txBody>
      </p:sp>
    </p:spTree>
    <p:extLst>
      <p:ext uri="{BB962C8B-B14F-4D97-AF65-F5344CB8AC3E}">
        <p14:creationId xmlns:p14="http://schemas.microsoft.com/office/powerpoint/2010/main" val="2772207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other stories </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88054"/>
            <a:ext cx="1295400" cy="128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1752601"/>
            <a:ext cx="2971800" cy="461665"/>
          </a:xfrm>
          <a:prstGeom prst="rect">
            <a:avLst/>
          </a:prstGeom>
          <a:noFill/>
        </p:spPr>
        <p:txBody>
          <a:bodyPr wrap="square" rtlCol="0">
            <a:spAutoFit/>
          </a:bodyPr>
          <a:lstStyle/>
          <a:p>
            <a:r>
              <a:rPr lang="en-US" sz="2400" dirty="0" smtClean="0"/>
              <a:t>The Greedy Monkeys</a:t>
            </a:r>
            <a:endParaRPr lang="en-US" sz="24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041" y="2580153"/>
            <a:ext cx="1123951" cy="78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0" y="2740829"/>
            <a:ext cx="4191000" cy="461665"/>
          </a:xfrm>
          <a:prstGeom prst="rect">
            <a:avLst/>
          </a:prstGeom>
          <a:noFill/>
        </p:spPr>
        <p:txBody>
          <a:bodyPr wrap="square" rtlCol="0">
            <a:spAutoFit/>
          </a:bodyPr>
          <a:lstStyle/>
          <a:p>
            <a:r>
              <a:rPr lang="en-US" sz="2400" dirty="0" smtClean="0"/>
              <a:t>The Magic Peach (or Pear) Tree</a:t>
            </a:r>
            <a:endParaRPr lang="en-US" sz="2400"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34" y="3592744"/>
            <a:ext cx="1182767" cy="169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8800" y="3801906"/>
            <a:ext cx="5486400" cy="461665"/>
          </a:xfrm>
          <a:prstGeom prst="rect">
            <a:avLst/>
          </a:prstGeom>
          <a:noFill/>
        </p:spPr>
        <p:txBody>
          <a:bodyPr wrap="square" rtlCol="0">
            <a:spAutoFit/>
          </a:bodyPr>
          <a:lstStyle/>
          <a:p>
            <a:r>
              <a:rPr lang="en-US" sz="2400" dirty="0" smtClean="0"/>
              <a:t>Wu Kang Chopping the Tree on the Moon</a:t>
            </a:r>
            <a:endParaRPr lang="en-US" sz="2400" dirty="0"/>
          </a:p>
        </p:txBody>
      </p:sp>
      <p:sp>
        <p:nvSpPr>
          <p:cNvPr id="5" name="TextBox 4"/>
          <p:cNvSpPr txBox="1"/>
          <p:nvPr/>
        </p:nvSpPr>
        <p:spPr>
          <a:xfrm>
            <a:off x="493632" y="5334001"/>
            <a:ext cx="7812168" cy="584775"/>
          </a:xfrm>
          <a:prstGeom prst="rect">
            <a:avLst/>
          </a:prstGeom>
          <a:noFill/>
        </p:spPr>
        <p:txBody>
          <a:bodyPr wrap="square" rtlCol="0">
            <a:spAutoFit/>
          </a:bodyPr>
          <a:lstStyle/>
          <a:p>
            <a:pPr algn="ctr"/>
            <a:r>
              <a:rPr lang="en-US" sz="3200" dirty="0" smtClean="0"/>
              <a:t>Did you recognize any other familiar stories?</a:t>
            </a:r>
            <a:endParaRPr lang="en-US" sz="3200" dirty="0"/>
          </a:p>
        </p:txBody>
      </p:sp>
    </p:spTree>
    <p:extLst>
      <p:ext uri="{BB962C8B-B14F-4D97-AF65-F5344CB8AC3E}">
        <p14:creationId xmlns:p14="http://schemas.microsoft.com/office/powerpoint/2010/main" val="313997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685800"/>
          </a:xfrm>
        </p:spPr>
        <p:txBody>
          <a:bodyPr>
            <a:normAutofit/>
          </a:bodyPr>
          <a:lstStyle/>
          <a:p>
            <a:r>
              <a:rPr lang="en-US" sz="1400" dirty="0"/>
              <a:t>A Tapestry of Tales: Folklore Motifs in Grace Lin’s </a:t>
            </a:r>
            <a:r>
              <a:rPr lang="en-US" sz="1400" i="1" dirty="0" smtClean="0"/>
              <a:t>Where </a:t>
            </a:r>
            <a:r>
              <a:rPr lang="en-US" sz="1400" i="1" dirty="0"/>
              <a:t>the Mountain Meets the </a:t>
            </a:r>
            <a:r>
              <a:rPr lang="en-US" sz="1400" i="1" dirty="0" smtClean="0"/>
              <a:t>Moon</a:t>
            </a:r>
            <a:br>
              <a:rPr lang="en-US" sz="1400" i="1" dirty="0" smtClean="0"/>
            </a:br>
            <a:r>
              <a:rPr lang="en-US" sz="1400" dirty="0" smtClean="0"/>
              <a:t>Works </a:t>
            </a:r>
            <a:r>
              <a:rPr lang="en-US" sz="1400" dirty="0"/>
              <a:t>Consulted for </a:t>
            </a:r>
            <a:r>
              <a:rPr lang="en-US" sz="1400" dirty="0" smtClean="0"/>
              <a:t>presentation</a:t>
            </a:r>
            <a:endParaRPr lang="en-US" sz="1400" dirty="0"/>
          </a:p>
        </p:txBody>
      </p:sp>
      <p:pic>
        <p:nvPicPr>
          <p:cNvPr id="1029" name="Picture 5"/>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02920" y="838200"/>
            <a:ext cx="4038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a:xfrm>
            <a:off x="4724401" y="838200"/>
            <a:ext cx="3893820" cy="5257800"/>
          </a:xfrm>
        </p:spPr>
        <p:txBody>
          <a:bodyPr>
            <a:normAutofit fontScale="25000" lnSpcReduction="20000"/>
          </a:bodyPr>
          <a:lstStyle/>
          <a:p>
            <a:pPr marL="0" indent="0">
              <a:buNone/>
            </a:pPr>
            <a:r>
              <a:rPr lang="en-US" sz="3200" dirty="0" err="1"/>
              <a:t>Kuo</a:t>
            </a:r>
            <a:r>
              <a:rPr lang="en-US" sz="3200" dirty="0"/>
              <a:t>, Louise and Yuan His </a:t>
            </a:r>
            <a:r>
              <a:rPr lang="en-US" sz="3200" dirty="0" err="1"/>
              <a:t>Kuo</a:t>
            </a:r>
            <a:r>
              <a:rPr lang="en-US" sz="3200" dirty="0"/>
              <a:t>. </a:t>
            </a:r>
            <a:r>
              <a:rPr lang="en-US" sz="3200" i="1" dirty="0"/>
              <a:t>Chinese Folktales</a:t>
            </a:r>
            <a:r>
              <a:rPr lang="en-US" sz="3200" dirty="0"/>
              <a:t>. Celestial Arts, 1976. 398.2 </a:t>
            </a:r>
            <a:r>
              <a:rPr lang="en-US" sz="3200" dirty="0" err="1"/>
              <a:t>Ch</a:t>
            </a:r>
            <a:endParaRPr lang="en-US" sz="3200" dirty="0"/>
          </a:p>
          <a:p>
            <a:endParaRPr lang="en-US" sz="3200" dirty="0"/>
          </a:p>
          <a:p>
            <a:pPr marL="0" indent="0">
              <a:buNone/>
            </a:pPr>
            <a:r>
              <a:rPr lang="en-US" sz="3200" dirty="0"/>
              <a:t>Leaf, Margaret. </a:t>
            </a:r>
            <a:r>
              <a:rPr lang="en-US" sz="3200" i="1" dirty="0"/>
              <a:t>Eyes of the Dragon</a:t>
            </a:r>
            <a:r>
              <a:rPr lang="en-US" sz="3200" dirty="0"/>
              <a:t>. E Leaf</a:t>
            </a:r>
          </a:p>
          <a:p>
            <a:endParaRPr lang="en-US" sz="3200" dirty="0"/>
          </a:p>
          <a:p>
            <a:pPr marL="0" indent="0">
              <a:buNone/>
            </a:pPr>
            <a:r>
              <a:rPr lang="en-US" sz="3200" i="1" dirty="0"/>
              <a:t>Legends of Ten Chinese Traditional Festivals</a:t>
            </a:r>
            <a:r>
              <a:rPr lang="en-US" sz="3200" dirty="0"/>
              <a:t>.  Dolphin Books, 2002. J 394.26951 Le</a:t>
            </a:r>
          </a:p>
          <a:p>
            <a:endParaRPr lang="en-US" sz="3200" dirty="0"/>
          </a:p>
          <a:p>
            <a:pPr marL="0" indent="0">
              <a:buNone/>
            </a:pPr>
            <a:r>
              <a:rPr lang="en-US" sz="3200" dirty="0"/>
              <a:t>MacDonald, Margaret Read.  </a:t>
            </a:r>
            <a:r>
              <a:rPr lang="en-US" sz="3200" i="1" dirty="0"/>
              <a:t>The Storytellers Sourcebook: A Subject, Title, and Motif Index to Folklore Collections for Children</a:t>
            </a:r>
            <a:r>
              <a:rPr lang="en-US" sz="3200" dirty="0"/>
              <a:t>. [1961-1981]. Gale, 1982.</a:t>
            </a:r>
          </a:p>
          <a:p>
            <a:endParaRPr lang="en-US" sz="3200" dirty="0"/>
          </a:p>
          <a:p>
            <a:pPr marL="0" indent="0">
              <a:buNone/>
            </a:pPr>
            <a:r>
              <a:rPr lang="en-US" sz="3200" dirty="0"/>
              <a:t>MacDonald, Margaret Read. </a:t>
            </a:r>
            <a:r>
              <a:rPr lang="en-US" sz="3200" i="1" dirty="0"/>
              <a:t>Three-Minute Tales. </a:t>
            </a:r>
            <a:r>
              <a:rPr lang="en-US" sz="3200" dirty="0"/>
              <a:t>J 398.2 MacDonald</a:t>
            </a:r>
          </a:p>
          <a:p>
            <a:endParaRPr lang="en-US" sz="3200" dirty="0"/>
          </a:p>
          <a:p>
            <a:pPr marL="0" indent="0">
              <a:buNone/>
            </a:pPr>
            <a:r>
              <a:rPr lang="en-US" sz="3200" dirty="0"/>
              <a:t>MacDonald, Margaret Read and Brian Sturm.  </a:t>
            </a:r>
            <a:r>
              <a:rPr lang="en-US" sz="3200" i="1" dirty="0"/>
              <a:t>The Storytellers Sourcebook: A Subject, Title, and Motif Index to Folklore Collections for Children, 1983-1999</a:t>
            </a:r>
            <a:r>
              <a:rPr lang="en-US" sz="3200" dirty="0"/>
              <a:t>. 2d ed. Gale, 2001.</a:t>
            </a:r>
          </a:p>
          <a:p>
            <a:endParaRPr lang="en-US" sz="3200" dirty="0"/>
          </a:p>
          <a:p>
            <a:pPr marL="0" indent="0">
              <a:buNone/>
            </a:pPr>
            <a:r>
              <a:rPr lang="en-US" sz="3200" dirty="0"/>
              <a:t>Roberts, Moss. </a:t>
            </a:r>
            <a:r>
              <a:rPr lang="en-US" sz="3200" i="1" dirty="0"/>
              <a:t>Chinese Fairy Tales and Fantasies</a:t>
            </a:r>
            <a:r>
              <a:rPr lang="en-US" sz="3200" dirty="0"/>
              <a:t>.  Pantheon, 1979. 398.2 Chinese</a:t>
            </a:r>
          </a:p>
          <a:p>
            <a:endParaRPr lang="en-US" sz="3200" dirty="0"/>
          </a:p>
          <a:p>
            <a:pPr marL="0" indent="0">
              <a:buNone/>
            </a:pPr>
            <a:r>
              <a:rPr lang="en-US" sz="3200" dirty="0"/>
              <a:t>Sims, Lesley.  </a:t>
            </a:r>
            <a:r>
              <a:rPr lang="en-US" sz="3200" i="1" dirty="0"/>
              <a:t>The Dragon and the Phoenix</a:t>
            </a:r>
            <a:r>
              <a:rPr lang="en-US" sz="3200" dirty="0"/>
              <a:t>.  (Usborne First Reading). Usborne, 2007. E S</a:t>
            </a:r>
          </a:p>
          <a:p>
            <a:endParaRPr lang="en-US" sz="3200" dirty="0"/>
          </a:p>
          <a:p>
            <a:pPr marL="0" indent="0">
              <a:buNone/>
            </a:pPr>
            <a:r>
              <a:rPr lang="en-US" sz="3200" dirty="0"/>
              <a:t>Tang, </a:t>
            </a:r>
            <a:r>
              <a:rPr lang="en-US" sz="3200" dirty="0" err="1"/>
              <a:t>Sanmu</a:t>
            </a:r>
            <a:r>
              <a:rPr lang="en-US" sz="3200" dirty="0"/>
              <a:t>. </a:t>
            </a:r>
            <a:r>
              <a:rPr lang="en-US" sz="3200" i="1" dirty="0"/>
              <a:t>Celebrating Chinese Festivals: A Collection of Holiday Tales, Poems and Activities.</a:t>
            </a:r>
            <a:r>
              <a:rPr lang="en-US" sz="3200" dirty="0"/>
              <a:t> Better Link Press, 2012. J 394.26951 Ta</a:t>
            </a:r>
          </a:p>
          <a:p>
            <a:endParaRPr lang="en-US" sz="3200" dirty="0"/>
          </a:p>
          <a:p>
            <a:pPr marL="0" indent="0">
              <a:buNone/>
            </a:pPr>
            <a:r>
              <a:rPr lang="en-US" sz="3200" dirty="0"/>
              <a:t>Wang, Rosalind. </a:t>
            </a:r>
            <a:r>
              <a:rPr lang="en-US" sz="3200" i="1" dirty="0"/>
              <a:t>The Fourth Question: a Chinese Tale. </a:t>
            </a:r>
            <a:r>
              <a:rPr lang="en-US" sz="3200" dirty="0"/>
              <a:t>Holiday House, 1991. J 398.2 W</a:t>
            </a:r>
          </a:p>
          <a:p>
            <a:endParaRPr lang="en-US" sz="3200" dirty="0"/>
          </a:p>
          <a:p>
            <a:pPr marL="0" indent="0">
              <a:buNone/>
            </a:pPr>
            <a:r>
              <a:rPr lang="en-US" sz="3200" dirty="0"/>
              <a:t>Werner, Edward T. C. </a:t>
            </a:r>
            <a:r>
              <a:rPr lang="en-US" sz="3200" i="1" dirty="0"/>
              <a:t>Ancient Tales and Folklore of China</a:t>
            </a:r>
            <a:r>
              <a:rPr lang="en-US" sz="3200" dirty="0"/>
              <a:t>. Bracken Books, 1986. 299.51 We</a:t>
            </a:r>
          </a:p>
          <a:p>
            <a:endParaRPr lang="en-US" sz="3200" dirty="0"/>
          </a:p>
          <a:p>
            <a:pPr marL="0" indent="0">
              <a:buNone/>
            </a:pPr>
            <a:r>
              <a:rPr lang="en-US" sz="3200" dirty="0"/>
              <a:t>Wu, </a:t>
            </a:r>
            <a:r>
              <a:rPr lang="en-US" sz="3200" dirty="0" err="1"/>
              <a:t>Luxing</a:t>
            </a:r>
            <a:r>
              <a:rPr lang="en-US" sz="3200" dirty="0"/>
              <a:t>.  </a:t>
            </a:r>
            <a:r>
              <a:rPr lang="en-US" sz="3200" i="1" dirty="0"/>
              <a:t>100 Chinese Gods</a:t>
            </a:r>
            <a:r>
              <a:rPr lang="en-US" sz="3200" dirty="0"/>
              <a:t>. </a:t>
            </a:r>
            <a:r>
              <a:rPr lang="en-US" sz="3200" dirty="0" err="1"/>
              <a:t>AsiaPac</a:t>
            </a:r>
            <a:r>
              <a:rPr lang="en-US" sz="3200" dirty="0"/>
              <a:t>, 1994. R 299.51 Wu</a:t>
            </a:r>
          </a:p>
          <a:p>
            <a:endParaRPr lang="en-US" sz="3200" dirty="0"/>
          </a:p>
          <a:p>
            <a:pPr marL="0" indent="0">
              <a:buNone/>
            </a:pPr>
            <a:r>
              <a:rPr lang="en-US" sz="3200" dirty="0"/>
              <a:t>Yip, </a:t>
            </a:r>
            <a:r>
              <a:rPr lang="en-US" sz="3200" dirty="0" err="1"/>
              <a:t>Mingmei</a:t>
            </a:r>
            <a:r>
              <a:rPr lang="en-US" sz="3200" dirty="0"/>
              <a:t>. </a:t>
            </a:r>
            <a:r>
              <a:rPr lang="en-US" sz="3200" i="1" dirty="0"/>
              <a:t>Chinese Children’s Favorite Stories</a:t>
            </a:r>
            <a:r>
              <a:rPr lang="en-US" sz="3200" dirty="0"/>
              <a:t>, v. </a:t>
            </a:r>
            <a:r>
              <a:rPr lang="en-US" sz="3200" dirty="0" smtClean="0"/>
              <a:t>1. J398.20951 </a:t>
            </a:r>
            <a:r>
              <a:rPr lang="en-US" sz="3200" dirty="0"/>
              <a:t>Ye</a:t>
            </a:r>
          </a:p>
          <a:p>
            <a:endParaRPr lang="en-US" sz="3200" dirty="0"/>
          </a:p>
          <a:p>
            <a:pPr marL="0" indent="0">
              <a:buNone/>
            </a:pPr>
            <a:r>
              <a:rPr lang="en-US" sz="3200" dirty="0"/>
              <a:t>Young Ed. </a:t>
            </a:r>
            <a:r>
              <a:rPr lang="en-US" sz="3200" i="1" dirty="0"/>
              <a:t>The Red Thread</a:t>
            </a:r>
            <a:r>
              <a:rPr lang="en-US" sz="3200" dirty="0"/>
              <a:t>. J 398.2 Young</a:t>
            </a:r>
          </a:p>
          <a:p>
            <a:endParaRPr lang="en-US" sz="3200" dirty="0"/>
          </a:p>
          <a:p>
            <a:pPr marL="0" indent="0">
              <a:buNone/>
            </a:pPr>
            <a:r>
              <a:rPr lang="en-US" sz="3200" dirty="0"/>
              <a:t>Yuan, </a:t>
            </a:r>
            <a:r>
              <a:rPr lang="en-US" sz="3200" dirty="0" err="1"/>
              <a:t>Haiwang</a:t>
            </a:r>
            <a:r>
              <a:rPr lang="en-US" sz="3200" dirty="0"/>
              <a:t>. </a:t>
            </a:r>
            <a:r>
              <a:rPr lang="en-US" sz="3200" i="1" dirty="0"/>
              <a:t>The Magic Lotus Lantern and other Tales from the Han Chinese</a:t>
            </a:r>
            <a:r>
              <a:rPr lang="en-US" sz="3200" dirty="0"/>
              <a:t>.  J 398.20951 Yuan</a:t>
            </a:r>
          </a:p>
          <a:p>
            <a:endParaRPr lang="en-US" sz="3200" dirty="0"/>
          </a:p>
          <a:p>
            <a:pPr marL="0" indent="0">
              <a:buNone/>
            </a:pPr>
            <a:r>
              <a:rPr lang="en-US" sz="3200" b="1" dirty="0"/>
              <a:t>Internet Sources:</a:t>
            </a:r>
          </a:p>
          <a:p>
            <a:endParaRPr lang="en-US" sz="3200" dirty="0"/>
          </a:p>
          <a:p>
            <a:pPr marL="0" indent="0">
              <a:buNone/>
            </a:pPr>
            <a:r>
              <a:rPr lang="en-US" sz="3200" dirty="0"/>
              <a:t>Encyclopedia </a:t>
            </a:r>
            <a:r>
              <a:rPr lang="en-US" sz="3200" dirty="0" err="1"/>
              <a:t>Mythica</a:t>
            </a:r>
            <a:r>
              <a:rPr lang="en-US" sz="3200" dirty="0"/>
              <a:t>. </a:t>
            </a:r>
            <a:r>
              <a:rPr lang="en-US" sz="3200" dirty="0">
                <a:solidFill>
                  <a:schemeClr val="accent1"/>
                </a:solidFill>
              </a:rPr>
              <a:t>http://www.pantheon.org/areas/mythology/asia/chinese/articles.html</a:t>
            </a:r>
          </a:p>
          <a:p>
            <a:endParaRPr lang="en-US" sz="3200" dirty="0"/>
          </a:p>
          <a:p>
            <a:pPr marL="0" indent="0">
              <a:buNone/>
            </a:pPr>
            <a:r>
              <a:rPr lang="en-US" sz="3200" dirty="0" err="1"/>
              <a:t>GODchecker</a:t>
            </a:r>
            <a:r>
              <a:rPr lang="en-US" sz="3200" dirty="0"/>
              <a:t>: Your Guide to the Gods.  </a:t>
            </a:r>
            <a:r>
              <a:rPr lang="en-US" sz="3200" dirty="0">
                <a:solidFill>
                  <a:schemeClr val="tx2"/>
                </a:solidFill>
              </a:rPr>
              <a:t>http://www.godchecker.com/ </a:t>
            </a:r>
          </a:p>
          <a:p>
            <a:endParaRPr lang="en-US" sz="3200" dirty="0"/>
          </a:p>
          <a:p>
            <a:pPr marL="0" indent="0">
              <a:buNone/>
            </a:pPr>
            <a:r>
              <a:rPr lang="en-US" sz="3200" dirty="0"/>
              <a:t>Law, Stephanie </a:t>
            </a:r>
            <a:r>
              <a:rPr lang="en-US" sz="3200" dirty="0" err="1"/>
              <a:t>Pui-Mun</a:t>
            </a:r>
            <a:r>
              <a:rPr lang="en-US" sz="3200" dirty="0"/>
              <a:t>.  </a:t>
            </a:r>
            <a:r>
              <a:rPr lang="en-US" sz="3200" dirty="0">
                <a:solidFill>
                  <a:schemeClr val="tx2"/>
                </a:solidFill>
              </a:rPr>
              <a:t>http://www.shadowscapes.com/image.php?lineid=4&amp;bid=838 </a:t>
            </a:r>
          </a:p>
          <a:p>
            <a:pPr marL="0" indent="0">
              <a:buNone/>
            </a:pPr>
            <a:endParaRPr lang="en-US" sz="3200" dirty="0"/>
          </a:p>
          <a:p>
            <a:pPr marL="0" indent="0">
              <a:buNone/>
            </a:pPr>
            <a:r>
              <a:rPr lang="en-US" sz="3200" dirty="0"/>
              <a:t>Werner, Edward T. C. Myths and Legends of China. </a:t>
            </a:r>
            <a:r>
              <a:rPr lang="en-US" sz="3200" dirty="0" err="1"/>
              <a:t>Harrap</a:t>
            </a:r>
            <a:r>
              <a:rPr lang="en-US" sz="3200" dirty="0"/>
              <a:t>, 1922.  http://www.gutenberg.org/files/15250/15250-h/15250-h.htm#d0e1663 </a:t>
            </a:r>
          </a:p>
          <a:p>
            <a:pPr marL="0" indent="0">
              <a:buNone/>
            </a:pPr>
            <a:endParaRPr lang="en-US" sz="3200" dirty="0" smtClean="0"/>
          </a:p>
          <a:p>
            <a:pPr marL="0" indent="0">
              <a:buNone/>
            </a:pPr>
            <a:r>
              <a:rPr lang="en-US" sz="3200" dirty="0" smtClean="0">
                <a:solidFill>
                  <a:schemeClr val="tx2"/>
                </a:solidFill>
              </a:rPr>
              <a:t>Wikipedia</a:t>
            </a:r>
            <a:r>
              <a:rPr lang="en-US" sz="3200" dirty="0">
                <a:solidFill>
                  <a:schemeClr val="tx2"/>
                </a:solidFill>
              </a:rPr>
              <a:t>. http://en.wikipedia.org/ </a:t>
            </a:r>
            <a:r>
              <a:rPr lang="en-US" sz="3200" dirty="0"/>
              <a:t>several entries.</a:t>
            </a:r>
          </a:p>
          <a:p>
            <a:endParaRPr lang="en-US" dirty="0"/>
          </a:p>
        </p:txBody>
      </p:sp>
    </p:spTree>
    <p:extLst>
      <p:ext uri="{BB962C8B-B14F-4D97-AF65-F5344CB8AC3E}">
        <p14:creationId xmlns:p14="http://schemas.microsoft.com/office/powerpoint/2010/main" val="59398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0" y="525780"/>
            <a:ext cx="3523565" cy="1754326"/>
          </a:xfrm>
          <a:prstGeom prst="rect">
            <a:avLst/>
          </a:prstGeom>
        </p:spPr>
        <p:txBody>
          <a:bodyPr wrap="square">
            <a:spAutoFit/>
          </a:bodyPr>
          <a:lstStyle/>
          <a:p>
            <a:pPr algn="ctr"/>
            <a:r>
              <a:rPr lang="ja-JP" altLang="en-US" sz="7200" dirty="0"/>
              <a:t>谢</a:t>
            </a:r>
            <a:r>
              <a:rPr lang="ja-JP" altLang="en-US" sz="7200" dirty="0" smtClean="0"/>
              <a:t>谢</a:t>
            </a:r>
            <a:endParaRPr lang="en-US" altLang="ja-JP" sz="7200" dirty="0" smtClean="0"/>
          </a:p>
          <a:p>
            <a:pPr algn="ctr"/>
            <a:r>
              <a:rPr lang="en-US" sz="3600" dirty="0" smtClean="0"/>
              <a:t>Thank you!</a:t>
            </a:r>
            <a:endParaRPr lang="en-US" sz="3600" dirty="0"/>
          </a:p>
        </p:txBody>
      </p:sp>
      <p:sp>
        <p:nvSpPr>
          <p:cNvPr id="6" name="TextBox 5"/>
          <p:cNvSpPr txBox="1"/>
          <p:nvPr/>
        </p:nvSpPr>
        <p:spPr>
          <a:xfrm>
            <a:off x="381000" y="2834104"/>
            <a:ext cx="8458200" cy="1631216"/>
          </a:xfrm>
          <a:prstGeom prst="rect">
            <a:avLst/>
          </a:prstGeom>
          <a:noFill/>
        </p:spPr>
        <p:txBody>
          <a:bodyPr wrap="square" rtlCol="0">
            <a:spAutoFit/>
          </a:bodyPr>
          <a:lstStyle/>
          <a:p>
            <a:pPr marL="285750" indent="-285750">
              <a:buFont typeface="Arial" pitchFamily="34" charset="0"/>
              <a:buChar char="•"/>
            </a:pPr>
            <a:r>
              <a:rPr lang="en-US" sz="2000" dirty="0" smtClean="0"/>
              <a:t>Li Zhen Zhao, Hawaii State Library, Social Sciences &amp; Philosophy</a:t>
            </a:r>
          </a:p>
          <a:p>
            <a:pPr marL="285750" indent="-285750">
              <a:buFont typeface="Arial" pitchFamily="34" charset="0"/>
              <a:buChar char="•"/>
            </a:pPr>
            <a:r>
              <a:rPr lang="en-US" sz="2000" dirty="0" smtClean="0"/>
              <a:t>Kathy Tam, Hawaii State Library</a:t>
            </a:r>
            <a:r>
              <a:rPr lang="en-US" sz="2000" dirty="0"/>
              <a:t>, Social Sciences &amp; </a:t>
            </a:r>
            <a:r>
              <a:rPr lang="en-US" sz="2000" dirty="0" smtClean="0"/>
              <a:t>Philosophy</a:t>
            </a:r>
          </a:p>
          <a:p>
            <a:pPr marL="285750" indent="-285750">
              <a:buFont typeface="Arial" pitchFamily="34" charset="0"/>
              <a:buChar char="•"/>
            </a:pPr>
            <a:r>
              <a:rPr lang="en-US" sz="2000" dirty="0" err="1" smtClean="0"/>
              <a:t>Tisha</a:t>
            </a:r>
            <a:r>
              <a:rPr lang="en-US" sz="2000" dirty="0" smtClean="0"/>
              <a:t> </a:t>
            </a:r>
            <a:r>
              <a:rPr lang="en-US" sz="2000" dirty="0" err="1" smtClean="0"/>
              <a:t>Aragaki</a:t>
            </a:r>
            <a:r>
              <a:rPr lang="en-US" sz="2000" dirty="0" smtClean="0"/>
              <a:t> and staff of Hawaii State Library, Edna Allyn Room for Children</a:t>
            </a:r>
          </a:p>
          <a:p>
            <a:pPr marL="285750" indent="-285750">
              <a:buFont typeface="Arial" pitchFamily="34" charset="0"/>
              <a:buChar char="•"/>
            </a:pPr>
            <a:r>
              <a:rPr lang="en-US" sz="2000" dirty="0" smtClean="0"/>
              <a:t>Grace Lin, for writing </a:t>
            </a:r>
            <a:r>
              <a:rPr lang="en-US" sz="2000" i="1" dirty="0" smtClean="0"/>
              <a:t>Where the Mountain Meets the Moon</a:t>
            </a:r>
          </a:p>
          <a:p>
            <a:pPr marL="285750" indent="-285750">
              <a:buFont typeface="Arial" pitchFamily="34" charset="0"/>
              <a:buChar char="•"/>
            </a:pPr>
            <a:r>
              <a:rPr lang="en-US" sz="2000" dirty="0" smtClean="0"/>
              <a:t>CLH, for providing forum discussion of children’s literature</a:t>
            </a:r>
            <a:endParaRPr lang="en-US" sz="2000" dirty="0"/>
          </a:p>
        </p:txBody>
      </p:sp>
    </p:spTree>
    <p:extLst>
      <p:ext uri="{BB962C8B-B14F-4D97-AF65-F5344CB8AC3E}">
        <p14:creationId xmlns:p14="http://schemas.microsoft.com/office/powerpoint/2010/main" val="2339105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Traditional Chinese Images</a:t>
            </a:r>
            <a:endParaRPr lang="en-US" sz="2800" dirty="0"/>
          </a:p>
        </p:txBody>
      </p:sp>
      <p:sp>
        <p:nvSpPr>
          <p:cNvPr id="4" name="Text Placeholder 3"/>
          <p:cNvSpPr>
            <a:spLocks noGrp="1"/>
          </p:cNvSpPr>
          <p:nvPr>
            <p:ph type="body" sz="half" idx="2"/>
          </p:nvPr>
        </p:nvSpPr>
        <p:spPr/>
        <p:txBody>
          <a:bodyPr>
            <a:normAutofit/>
          </a:bodyPr>
          <a:lstStyle/>
          <a:p>
            <a:pPr marL="285750" indent="-285750">
              <a:buFont typeface="Arial" pitchFamily="34" charset="0"/>
              <a:buChar char="•"/>
            </a:pPr>
            <a:r>
              <a:rPr lang="en-US" sz="2000" dirty="0" smtClean="0"/>
              <a:t>Do you recognize any of these?  </a:t>
            </a:r>
          </a:p>
          <a:p>
            <a:pPr marL="285750" indent="-285750">
              <a:buFont typeface="Arial" pitchFamily="34" charset="0"/>
              <a:buChar char="•"/>
            </a:pPr>
            <a:r>
              <a:rPr lang="en-US" sz="2000" dirty="0" smtClean="0"/>
              <a:t>Do you know the stories behind them?</a:t>
            </a:r>
            <a:endParaRPr lang="en-US"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13165"/>
            <a:ext cx="1600200" cy="228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1" y="542852"/>
            <a:ext cx="1621657" cy="222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9" y="3132856"/>
            <a:ext cx="18002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67793"/>
            <a:ext cx="1752600" cy="169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591" y="2595564"/>
            <a:ext cx="1505564" cy="228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578" y="2858962"/>
            <a:ext cx="2711701" cy="203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048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5562601"/>
            <a:ext cx="8229600" cy="609599"/>
          </a:xfrm>
        </p:spPr>
        <p:txBody>
          <a:bodyPr>
            <a:normAutofit/>
          </a:bodyPr>
          <a:lstStyle/>
          <a:p>
            <a:r>
              <a:rPr lang="en-US" sz="2000" dirty="0" smtClean="0"/>
              <a:t>Stories within the story – set off from text</a:t>
            </a:r>
            <a:endParaRPr lang="en-US" sz="2000" dirty="0"/>
          </a:p>
        </p:txBody>
      </p:sp>
      <p:pic>
        <p:nvPicPr>
          <p:cNvPr id="1026" name="Picture 2" descr="C:\Users\Vicky\Documents\Library stuff\CLH\presentations\Where the Mountain Meets the Moon\wtmmtm page scans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49" y="152401"/>
            <a:ext cx="805608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912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173958844"/>
              </p:ext>
            </p:extLst>
          </p:nvPr>
        </p:nvGraphicFramePr>
        <p:xfrm>
          <a:off x="1905000" y="228601"/>
          <a:ext cx="6858000" cy="6003421"/>
        </p:xfrm>
        <a:graphic>
          <a:graphicData uri="http://schemas.openxmlformats.org/presentationml/2006/ole">
            <mc:AlternateContent xmlns:mc="http://schemas.openxmlformats.org/markup-compatibility/2006">
              <mc:Choice xmlns:v="urn:schemas-microsoft-com:vml" Requires="v">
                <p:oleObj spid="_x0000_s1035" name="Acrobat Document" r:id="rId4" imgW="6114999" imgH="5353020" progId="AcroExch.Document.11">
                  <p:embed/>
                </p:oleObj>
              </mc:Choice>
              <mc:Fallback>
                <p:oleObj name="Acrobat Document" r:id="rId4" imgW="6114999" imgH="5353020" progId="AcroExch.Document.11">
                  <p:embed/>
                  <p:pic>
                    <p:nvPicPr>
                      <p:cNvPr id="0" name=""/>
                      <p:cNvPicPr/>
                      <p:nvPr/>
                    </p:nvPicPr>
                    <p:blipFill>
                      <a:blip r:embed="rId5"/>
                      <a:stretch>
                        <a:fillRect/>
                      </a:stretch>
                    </p:blipFill>
                    <p:spPr>
                      <a:xfrm>
                        <a:off x="1905000" y="228601"/>
                        <a:ext cx="6858000" cy="6003421"/>
                      </a:xfrm>
                      <a:prstGeom prst="rect">
                        <a:avLst/>
                      </a:prstGeom>
                    </p:spPr>
                  </p:pic>
                </p:oleObj>
              </mc:Fallback>
            </mc:AlternateContent>
          </a:graphicData>
        </a:graphic>
      </p:graphicFrame>
    </p:spTree>
    <p:extLst>
      <p:ext uri="{BB962C8B-B14F-4D97-AF65-F5344CB8AC3E}">
        <p14:creationId xmlns:p14="http://schemas.microsoft.com/office/powerpoint/2010/main" val="1128171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Motif Index?</a:t>
            </a:r>
            <a:endParaRPr lang="en-US" dirty="0"/>
          </a:p>
        </p:txBody>
      </p:sp>
      <p:sp>
        <p:nvSpPr>
          <p:cNvPr id="3" name="TextBox 2"/>
          <p:cNvSpPr txBox="1"/>
          <p:nvPr/>
        </p:nvSpPr>
        <p:spPr>
          <a:xfrm>
            <a:off x="533400" y="1752600"/>
            <a:ext cx="7848600" cy="369332"/>
          </a:xfrm>
          <a:prstGeom prst="rect">
            <a:avLst/>
          </a:prstGeom>
          <a:noFill/>
        </p:spPr>
        <p:txBody>
          <a:bodyPr wrap="square" rtlCol="0">
            <a:spAutoFit/>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30215"/>
            <a:ext cx="4953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197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to find Folktale Retellings</a:t>
            </a:r>
            <a:endParaRPr lang="en-US" dirty="0"/>
          </a:p>
        </p:txBody>
      </p:sp>
      <p:sp>
        <p:nvSpPr>
          <p:cNvPr id="3" name="Content Placeholder 2"/>
          <p:cNvSpPr>
            <a:spLocks noGrp="1"/>
          </p:cNvSpPr>
          <p:nvPr>
            <p:ph sz="half" idx="1"/>
          </p:nvPr>
        </p:nvSpPr>
        <p:spPr>
          <a:xfrm>
            <a:off x="457200" y="1600201"/>
            <a:ext cx="5638800" cy="4525963"/>
          </a:xfrm>
        </p:spPr>
        <p:txBody>
          <a:bodyPr>
            <a:normAutofit/>
          </a:bodyPr>
          <a:lstStyle/>
          <a:p>
            <a:r>
              <a:rPr lang="en-US" sz="2000" dirty="0" smtClean="0"/>
              <a:t>Motif Index of Folk Literature by </a:t>
            </a:r>
            <a:r>
              <a:rPr lang="en-US" sz="2000" dirty="0" err="1" smtClean="0"/>
              <a:t>Stith</a:t>
            </a:r>
            <a:r>
              <a:rPr lang="en-US" sz="2000" dirty="0" smtClean="0"/>
              <a:t> Thompson</a:t>
            </a:r>
          </a:p>
          <a:p>
            <a:r>
              <a:rPr lang="en-US" sz="2000" dirty="0" smtClean="0"/>
              <a:t>Folk and Fairy Tales: A Handbook by D. L. </a:t>
            </a:r>
            <a:r>
              <a:rPr lang="en-US" sz="2000" dirty="0" err="1" smtClean="0"/>
              <a:t>Ashliman</a:t>
            </a:r>
            <a:endParaRPr lang="en-US" sz="2000" dirty="0"/>
          </a:p>
          <a:p>
            <a:r>
              <a:rPr lang="en-US" sz="2000" b="1" dirty="0" smtClean="0"/>
              <a:t>The Storyteller’s Sourcebook: A Subject, Title and Motif Index by Margaret Read MacDonald</a:t>
            </a:r>
          </a:p>
          <a:p>
            <a:r>
              <a:rPr lang="en-US" sz="2000" dirty="0" smtClean="0"/>
              <a:t>World Folklore for Storytellers by Josepha Sherman</a:t>
            </a:r>
          </a:p>
          <a:p>
            <a:r>
              <a:rPr lang="en-US" sz="2000" b="1" dirty="0" smtClean="0"/>
              <a:t>The East Asian Story Finder by Sharon </a:t>
            </a:r>
            <a:r>
              <a:rPr lang="en-US" sz="2000" b="1" dirty="0" err="1" smtClean="0"/>
              <a:t>Elswit</a:t>
            </a:r>
            <a:endParaRPr lang="en-US" sz="2000" b="1" dirty="0" smtClean="0"/>
          </a:p>
          <a:p>
            <a:r>
              <a:rPr lang="en-US" sz="2000" dirty="0" smtClean="0"/>
              <a:t>Other specialized regional or cultural  indexes</a:t>
            </a:r>
            <a:endParaRPr lang="en-US" sz="2000" dirty="0"/>
          </a:p>
        </p:txBody>
      </p:sp>
      <p:sp>
        <p:nvSpPr>
          <p:cNvPr id="4" name="Content Placeholder 3"/>
          <p:cNvSpPr>
            <a:spLocks noGrp="1"/>
          </p:cNvSpPr>
          <p:nvPr>
            <p:ph sz="half" idx="2"/>
          </p:nvPr>
        </p:nvSpPr>
        <p:spPr>
          <a:xfrm>
            <a:off x="6553200" y="1600200"/>
            <a:ext cx="2402840" cy="3429001"/>
          </a:xfrm>
        </p:spPr>
        <p:txBody>
          <a:bodyPr/>
          <a:lstStyle/>
          <a:p>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600200"/>
            <a:ext cx="240284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479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 Story for Novel</a:t>
            </a:r>
          </a:p>
        </p:txBody>
      </p:sp>
      <p:sp>
        <p:nvSpPr>
          <p:cNvPr id="4" name="Content Placeholder 3"/>
          <p:cNvSpPr>
            <a:spLocks noGrp="1"/>
          </p:cNvSpPr>
          <p:nvPr>
            <p:ph sz="half" idx="2"/>
          </p:nvPr>
        </p:nvSpPr>
        <p:spPr>
          <a:xfrm>
            <a:off x="4191000" y="1600201"/>
            <a:ext cx="4495800" cy="4525963"/>
          </a:xfrm>
        </p:spPr>
        <p:txBody>
          <a:bodyPr>
            <a:normAutofit/>
          </a:bodyPr>
          <a:lstStyle/>
          <a:p>
            <a:r>
              <a:rPr lang="en-US" dirty="0" smtClean="0"/>
              <a:t>“Why must we work so hard yet remain so poor?” </a:t>
            </a:r>
          </a:p>
          <a:p>
            <a:endParaRPr lang="en-US" dirty="0"/>
          </a:p>
          <a:p>
            <a:r>
              <a:rPr lang="en-US" dirty="0" smtClean="0"/>
              <a:t>A </a:t>
            </a:r>
            <a:r>
              <a:rPr lang="en-US" dirty="0"/>
              <a:t>Question to ask the Old Man of the West/Old Man of the </a:t>
            </a:r>
            <a:r>
              <a:rPr lang="en-US" dirty="0" smtClean="0"/>
              <a:t>Moon/Wise Old Man of Kunlun Mountain.</a:t>
            </a:r>
            <a:endParaRPr lang="en-US" dirty="0"/>
          </a:p>
          <a:p>
            <a:endParaRPr lang="en-US" dirty="0"/>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2740331" cy="363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039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38200"/>
            <a:ext cx="6629400" cy="1371600"/>
          </a:xfrm>
        </p:spPr>
        <p:txBody>
          <a:bodyPr>
            <a:normAutofit/>
          </a:bodyPr>
          <a:lstStyle/>
          <a:p>
            <a:r>
              <a:rPr lang="en-US" sz="3600" dirty="0" smtClean="0"/>
              <a:t>Who is the Old Man of the Moon?</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410" y="2758015"/>
            <a:ext cx="2240221" cy="226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90801"/>
            <a:ext cx="1828800" cy="260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6920" y="5943526"/>
            <a:ext cx="1981200" cy="369332"/>
          </a:xfrm>
          <a:prstGeom prst="rect">
            <a:avLst/>
          </a:prstGeom>
          <a:noFill/>
        </p:spPr>
        <p:txBody>
          <a:bodyPr wrap="square" rtlCol="0">
            <a:spAutoFit/>
          </a:bodyPr>
          <a:lstStyle/>
          <a:p>
            <a:r>
              <a:rPr lang="en-US" dirty="0" err="1"/>
              <a:t>Yue</a:t>
            </a:r>
            <a:r>
              <a:rPr lang="en-US" dirty="0"/>
              <a:t> Lao </a:t>
            </a:r>
            <a:r>
              <a:rPr lang="en-US" dirty="0" smtClean="0"/>
              <a:t> </a:t>
            </a:r>
            <a:r>
              <a:rPr lang="ja-JP" altLang="en-US" dirty="0" smtClean="0"/>
              <a:t>月</a:t>
            </a:r>
            <a:r>
              <a:rPr lang="ja-JP" altLang="en-US" dirty="0"/>
              <a:t>下老人</a:t>
            </a:r>
            <a:endParaRPr lang="en-US" dirty="0"/>
          </a:p>
        </p:txBody>
      </p:sp>
      <p:sp>
        <p:nvSpPr>
          <p:cNvPr id="6" name="TextBox 5"/>
          <p:cNvSpPr txBox="1"/>
          <p:nvPr/>
        </p:nvSpPr>
        <p:spPr>
          <a:xfrm>
            <a:off x="1130300" y="5987535"/>
            <a:ext cx="1143000" cy="369332"/>
          </a:xfrm>
          <a:prstGeom prst="rect">
            <a:avLst/>
          </a:prstGeom>
          <a:noFill/>
        </p:spPr>
        <p:txBody>
          <a:bodyPr wrap="square" rtlCol="0">
            <a:spAutoFit/>
          </a:bodyPr>
          <a:lstStyle/>
          <a:p>
            <a:r>
              <a:rPr lang="en-US" dirty="0" err="1" smtClean="0"/>
              <a:t>Shou-xing</a:t>
            </a:r>
            <a:r>
              <a:rPr lang="en-US" dirty="0" smtClean="0"/>
              <a:t> </a:t>
            </a:r>
            <a:endParaRPr lang="en-US" dirty="0"/>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6052066"/>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1088" y="2532700"/>
            <a:ext cx="2060353" cy="246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53201" y="6019800"/>
            <a:ext cx="1656127" cy="369332"/>
          </a:xfrm>
          <a:prstGeom prst="rect">
            <a:avLst/>
          </a:prstGeom>
          <a:noFill/>
        </p:spPr>
        <p:txBody>
          <a:bodyPr wrap="square" rtlCol="0">
            <a:spAutoFit/>
          </a:bodyPr>
          <a:lstStyle/>
          <a:p>
            <a:r>
              <a:rPr lang="en-US" dirty="0" err="1" smtClean="0"/>
              <a:t>Cai</a:t>
            </a:r>
            <a:r>
              <a:rPr lang="en-US" dirty="0" smtClean="0"/>
              <a:t> </a:t>
            </a:r>
            <a:r>
              <a:rPr lang="en-US" dirty="0" err="1" smtClean="0"/>
              <a:t>Shen</a:t>
            </a:r>
            <a:endParaRPr lang="en-US" dirty="0"/>
          </a:p>
        </p:txBody>
      </p:sp>
      <p:sp>
        <p:nvSpPr>
          <p:cNvPr id="8" name="Rectangle 7"/>
          <p:cNvSpPr/>
          <p:nvPr/>
        </p:nvSpPr>
        <p:spPr>
          <a:xfrm>
            <a:off x="7562998" y="6052066"/>
            <a:ext cx="646331" cy="369332"/>
          </a:xfrm>
          <a:prstGeom prst="rect">
            <a:avLst/>
          </a:prstGeom>
        </p:spPr>
        <p:txBody>
          <a:bodyPr wrap="none">
            <a:spAutoFit/>
          </a:bodyPr>
          <a:lstStyle/>
          <a:p>
            <a:r>
              <a:rPr lang="ja-JP" altLang="en-US" dirty="0"/>
              <a:t>財神</a:t>
            </a:r>
            <a:endParaRPr lang="en-US" dirty="0"/>
          </a:p>
        </p:txBody>
      </p:sp>
    </p:spTree>
    <p:extLst>
      <p:ext uri="{BB962C8B-B14F-4D97-AF65-F5344CB8AC3E}">
        <p14:creationId xmlns:p14="http://schemas.microsoft.com/office/powerpoint/2010/main" val="2986545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1167</TotalTime>
  <Words>2002</Words>
  <Application>Microsoft Office PowerPoint</Application>
  <PresentationFormat>On-screen Show (4:3)</PresentationFormat>
  <Paragraphs>156</Paragraphs>
  <Slides>23</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Acrobat Document</vt:lpstr>
      <vt:lpstr>A Tapestry of Tales:</vt:lpstr>
      <vt:lpstr>A girl, a legend, a quest, a goal</vt:lpstr>
      <vt:lpstr>Traditional Chinese Images</vt:lpstr>
      <vt:lpstr>Stories within the story – set off from text</vt:lpstr>
      <vt:lpstr>PowerPoint Presentation</vt:lpstr>
      <vt:lpstr>What is a Motif Index?</vt:lpstr>
      <vt:lpstr>Sources to find Folktale Retellings</vt:lpstr>
      <vt:lpstr>Frame Story for Novel</vt:lpstr>
      <vt:lpstr>Who is the Old Man of the Moon?</vt:lpstr>
      <vt:lpstr>Cai Shen, god of wealth</vt:lpstr>
      <vt:lpstr>Yue Lao, god of marriage</vt:lpstr>
      <vt:lpstr>Shou Xing, god of longevity </vt:lpstr>
      <vt:lpstr>PowerPoint Presentation</vt:lpstr>
      <vt:lpstr>Does this remind you of an American story?</vt:lpstr>
      <vt:lpstr>The Dragon’s Story</vt:lpstr>
      <vt:lpstr>What About the Goldfish?</vt:lpstr>
      <vt:lpstr>Where is Never-Ending Mountain?    Where is Fruitless Mountain?    (very approximate guess)  Pure speculation!!!!</vt:lpstr>
      <vt:lpstr>The Double-Seven Festival</vt:lpstr>
      <vt:lpstr>The Green Tiger</vt:lpstr>
      <vt:lpstr>PowerPoint Presentation</vt:lpstr>
      <vt:lpstr>Many other stories </vt:lpstr>
      <vt:lpstr>A Tapestry of Tales: Folklore Motifs in Grace Lin’s Where the Mountain Meets the Moon Works Consulted for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Tapestry of Tales:</dc:title>
  <dc:creator>ohsear</dc:creator>
  <cp:lastModifiedBy>ohsear</cp:lastModifiedBy>
  <cp:revision>101</cp:revision>
  <cp:lastPrinted>2014-06-06T08:10:34Z</cp:lastPrinted>
  <dcterms:created xsi:type="dcterms:W3CDTF">2014-05-22T20:23:21Z</dcterms:created>
  <dcterms:modified xsi:type="dcterms:W3CDTF">2015-12-04T01:53:47Z</dcterms:modified>
</cp:coreProperties>
</file>